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89" r:id="rId3"/>
    <p:sldId id="290" r:id="rId4"/>
    <p:sldId id="292" r:id="rId5"/>
    <p:sldId id="293" r:id="rId6"/>
    <p:sldId id="258" r:id="rId7"/>
    <p:sldId id="259" r:id="rId8"/>
    <p:sldId id="260" r:id="rId9"/>
    <p:sldId id="261" r:id="rId10"/>
    <p:sldId id="262" r:id="rId11"/>
    <p:sldId id="263" r:id="rId12"/>
    <p:sldId id="264" r:id="rId13"/>
    <p:sldId id="272" r:id="rId14"/>
    <p:sldId id="265" r:id="rId15"/>
    <p:sldId id="266" r:id="rId16"/>
    <p:sldId id="267" r:id="rId17"/>
    <p:sldId id="268" r:id="rId18"/>
    <p:sldId id="269" r:id="rId19"/>
    <p:sldId id="296" r:id="rId20"/>
    <p:sldId id="297" r:id="rId21"/>
    <p:sldId id="298" r:id="rId22"/>
    <p:sldId id="270" r:id="rId23"/>
    <p:sldId id="283" r:id="rId24"/>
    <p:sldId id="281" r:id="rId25"/>
    <p:sldId id="271" r:id="rId26"/>
    <p:sldId id="294" r:id="rId27"/>
    <p:sldId id="295" r:id="rId28"/>
    <p:sldId id="300" r:id="rId29"/>
    <p:sldId id="301" r:id="rId30"/>
    <p:sldId id="303" r:id="rId31"/>
    <p:sldId id="302"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6D0C37-77AB-469E-A019-AAD468BC66F0}" v="1" dt="2023-09-27T10:25:05.743"/>
    <p1510:client id="{88F80993-E9C1-4DD2-918E-1405BF07A184}" v="1" dt="2023-09-27T04:52:01.859"/>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Style léger 1 - Accentuation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11" autoAdjust="0"/>
    <p:restoredTop sz="94660"/>
  </p:normalViewPr>
  <p:slideViewPr>
    <p:cSldViewPr snapToGrid="0">
      <p:cViewPr varScale="1">
        <p:scale>
          <a:sx n="75" d="100"/>
          <a:sy n="75" d="100"/>
        </p:scale>
        <p:origin x="28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an Marcillac" userId="79f51c60bc55f38f" providerId="Windows Live" clId="Web-{88F80993-E9C1-4DD2-918E-1405BF07A184}"/>
    <pc:docChg chg="modSld">
      <pc:chgData name="Jean Marcillac" userId="79f51c60bc55f38f" providerId="Windows Live" clId="Web-{88F80993-E9C1-4DD2-918E-1405BF07A184}" dt="2023-09-27T04:52:01.859" v="0" actId="1076"/>
      <pc:docMkLst>
        <pc:docMk/>
      </pc:docMkLst>
      <pc:sldChg chg="modSp">
        <pc:chgData name="Jean Marcillac" userId="79f51c60bc55f38f" providerId="Windows Live" clId="Web-{88F80993-E9C1-4DD2-918E-1405BF07A184}" dt="2023-09-27T04:52:01.859" v="0" actId="1076"/>
        <pc:sldMkLst>
          <pc:docMk/>
          <pc:sldMk cId="442813325" sldId="298"/>
        </pc:sldMkLst>
        <pc:picChg chg="mod">
          <ac:chgData name="Jean Marcillac" userId="79f51c60bc55f38f" providerId="Windows Live" clId="Web-{88F80993-E9C1-4DD2-918E-1405BF07A184}" dt="2023-09-27T04:52:01.859" v="0" actId="1076"/>
          <ac:picMkLst>
            <pc:docMk/>
            <pc:sldMk cId="442813325" sldId="298"/>
            <ac:picMk id="7" creationId="{903A2EDD-E2E8-45B8-8921-1B97D9905298}"/>
          </ac:picMkLst>
        </pc:picChg>
      </pc:sldChg>
    </pc:docChg>
  </pc:docChgLst>
  <pc:docChgLst>
    <pc:chgData name="Jean Marcillac" userId="79f51c60bc55f38f" providerId="Windows Live" clId="Web-{396D0C37-77AB-469E-A019-AAD468BC66F0}"/>
    <pc:docChg chg="modSld">
      <pc:chgData name="Jean Marcillac" userId="79f51c60bc55f38f" providerId="Windows Live" clId="Web-{396D0C37-77AB-469E-A019-AAD468BC66F0}" dt="2023-09-27T10:25:05.743" v="0" actId="1076"/>
      <pc:docMkLst>
        <pc:docMk/>
      </pc:docMkLst>
      <pc:sldChg chg="modSp">
        <pc:chgData name="Jean Marcillac" userId="79f51c60bc55f38f" providerId="Windows Live" clId="Web-{396D0C37-77AB-469E-A019-AAD468BC66F0}" dt="2023-09-27T10:25:05.743" v="0" actId="1076"/>
        <pc:sldMkLst>
          <pc:docMk/>
          <pc:sldMk cId="3792031392" sldId="300"/>
        </pc:sldMkLst>
        <pc:spChg chg="mod">
          <ac:chgData name="Jean Marcillac" userId="79f51c60bc55f38f" providerId="Windows Live" clId="Web-{396D0C37-77AB-469E-A019-AAD468BC66F0}" dt="2023-09-27T10:25:05.743" v="0" actId="1076"/>
          <ac:spMkLst>
            <pc:docMk/>
            <pc:sldMk cId="3792031392" sldId="300"/>
            <ac:spMk id="3" creationId="{C7737AE0-EFB0-440C-8465-EE16D0D97BE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8F928D-58E5-48C2-8F71-D0A0CD76BCE9}" type="doc">
      <dgm:prSet loTypeId="urn:microsoft.com/office/officeart/2005/8/layout/radial1" loCatId="cycle" qsTypeId="urn:microsoft.com/office/officeart/2005/8/quickstyle/simple1" qsCatId="simple" csTypeId="urn:microsoft.com/office/officeart/2005/8/colors/accent1_2" csCatId="accent1" phldr="1"/>
      <dgm:spPr/>
      <dgm:t>
        <a:bodyPr/>
        <a:lstStyle/>
        <a:p>
          <a:endParaRPr lang="fr-FR"/>
        </a:p>
      </dgm:t>
    </dgm:pt>
    <dgm:pt modelId="{C79244B1-30DA-41E2-83A3-119D9A008BB8}">
      <dgm:prSet phldrT="[Texte]"/>
      <dgm:spPr/>
      <dgm:t>
        <a:bodyPr/>
        <a:lstStyle/>
        <a:p>
          <a:r>
            <a:rPr lang="fr-FR" b="1" dirty="0"/>
            <a:t>Finalités</a:t>
          </a:r>
          <a:endParaRPr lang="fr-FR" dirty="0"/>
        </a:p>
      </dgm:t>
    </dgm:pt>
    <dgm:pt modelId="{1E5D2991-DF2E-4240-807F-3309731BF32D}" type="parTrans" cxnId="{0488F683-47D3-47DD-A855-DC11D67833B3}">
      <dgm:prSet/>
      <dgm:spPr/>
      <dgm:t>
        <a:bodyPr/>
        <a:lstStyle/>
        <a:p>
          <a:endParaRPr lang="fr-FR"/>
        </a:p>
      </dgm:t>
    </dgm:pt>
    <dgm:pt modelId="{BD5E0732-0460-4089-83AD-159D57EBD39B}" type="sibTrans" cxnId="{0488F683-47D3-47DD-A855-DC11D67833B3}">
      <dgm:prSet/>
      <dgm:spPr/>
      <dgm:t>
        <a:bodyPr/>
        <a:lstStyle/>
        <a:p>
          <a:endParaRPr lang="fr-FR"/>
        </a:p>
      </dgm:t>
    </dgm:pt>
    <dgm:pt modelId="{9E7764E3-C304-4A2D-A9D5-F2C14C5C4DFA}">
      <dgm:prSet phldrT="[Texte]"/>
      <dgm:spPr/>
      <dgm:t>
        <a:bodyPr/>
        <a:lstStyle/>
        <a:p>
          <a:r>
            <a:rPr lang="fr-FR" b="1" dirty="0"/>
            <a:t>Protection des salariés</a:t>
          </a:r>
          <a:endParaRPr lang="fr-FR" dirty="0"/>
        </a:p>
      </dgm:t>
    </dgm:pt>
    <dgm:pt modelId="{1A91566A-F357-4CA4-AF12-0B4DB1D850EC}" type="parTrans" cxnId="{53B7172D-ED48-438A-83AB-82ABEAE35A06}">
      <dgm:prSet/>
      <dgm:spPr/>
      <dgm:t>
        <a:bodyPr/>
        <a:lstStyle/>
        <a:p>
          <a:endParaRPr lang="fr-FR"/>
        </a:p>
      </dgm:t>
    </dgm:pt>
    <dgm:pt modelId="{97B6BA1A-ECC2-476F-AB52-D1881E6E9C1D}" type="sibTrans" cxnId="{53B7172D-ED48-438A-83AB-82ABEAE35A06}">
      <dgm:prSet/>
      <dgm:spPr/>
      <dgm:t>
        <a:bodyPr/>
        <a:lstStyle/>
        <a:p>
          <a:endParaRPr lang="fr-FR"/>
        </a:p>
      </dgm:t>
    </dgm:pt>
    <dgm:pt modelId="{78FFCCBE-C4D8-424B-B5E5-207E0F440ADE}">
      <dgm:prSet phldrT="[Texte]"/>
      <dgm:spPr/>
      <dgm:t>
        <a:bodyPr/>
        <a:lstStyle/>
        <a:p>
          <a:r>
            <a:rPr lang="fr-FR" b="1" dirty="0"/>
            <a:t>Aménagements des relations collectives</a:t>
          </a:r>
          <a:endParaRPr lang="fr-FR" dirty="0"/>
        </a:p>
      </dgm:t>
    </dgm:pt>
    <dgm:pt modelId="{807830BF-E63B-497A-BA09-FA6A923385D6}" type="parTrans" cxnId="{D611D529-A598-4F7B-A8C7-05EA06FF2577}">
      <dgm:prSet/>
      <dgm:spPr/>
      <dgm:t>
        <a:bodyPr/>
        <a:lstStyle/>
        <a:p>
          <a:endParaRPr lang="fr-FR"/>
        </a:p>
      </dgm:t>
    </dgm:pt>
    <dgm:pt modelId="{3CC910B0-5504-40CA-A0AD-6CBEB8163E8A}" type="sibTrans" cxnId="{D611D529-A598-4F7B-A8C7-05EA06FF2577}">
      <dgm:prSet/>
      <dgm:spPr/>
      <dgm:t>
        <a:bodyPr/>
        <a:lstStyle/>
        <a:p>
          <a:endParaRPr lang="fr-FR"/>
        </a:p>
      </dgm:t>
    </dgm:pt>
    <dgm:pt modelId="{BD4B2457-EC99-42A5-9AFC-C21974812279}">
      <dgm:prSet phldrT="[Texte]"/>
      <dgm:spPr/>
      <dgm:t>
        <a:bodyPr/>
        <a:lstStyle/>
        <a:p>
          <a:r>
            <a:rPr lang="fr-FR" b="1" dirty="0"/>
            <a:t>Protection de l’emploi</a:t>
          </a:r>
          <a:endParaRPr lang="fr-FR" dirty="0"/>
        </a:p>
      </dgm:t>
    </dgm:pt>
    <dgm:pt modelId="{096D6E21-97EF-4A93-B014-90F3AE8EC3F5}" type="parTrans" cxnId="{4FA02E32-0186-4581-9557-CD3425DB931A}">
      <dgm:prSet/>
      <dgm:spPr/>
      <dgm:t>
        <a:bodyPr/>
        <a:lstStyle/>
        <a:p>
          <a:endParaRPr lang="fr-FR"/>
        </a:p>
      </dgm:t>
    </dgm:pt>
    <dgm:pt modelId="{9D0D3DD9-C411-443F-BBD7-85CB8F011333}" type="sibTrans" cxnId="{4FA02E32-0186-4581-9557-CD3425DB931A}">
      <dgm:prSet/>
      <dgm:spPr/>
      <dgm:t>
        <a:bodyPr/>
        <a:lstStyle/>
        <a:p>
          <a:endParaRPr lang="fr-FR"/>
        </a:p>
      </dgm:t>
    </dgm:pt>
    <dgm:pt modelId="{E03BDABF-E3A7-45AF-83BC-16CCE438D7E1}" type="pres">
      <dgm:prSet presAssocID="{038F928D-58E5-48C2-8F71-D0A0CD76BCE9}" presName="cycle" presStyleCnt="0">
        <dgm:presLayoutVars>
          <dgm:chMax val="1"/>
          <dgm:dir/>
          <dgm:animLvl val="ctr"/>
          <dgm:resizeHandles val="exact"/>
        </dgm:presLayoutVars>
      </dgm:prSet>
      <dgm:spPr/>
    </dgm:pt>
    <dgm:pt modelId="{00916C19-F4A7-4557-9981-59D1873C56FA}" type="pres">
      <dgm:prSet presAssocID="{C79244B1-30DA-41E2-83A3-119D9A008BB8}" presName="centerShape" presStyleLbl="node0" presStyleIdx="0" presStyleCnt="1"/>
      <dgm:spPr/>
    </dgm:pt>
    <dgm:pt modelId="{99AFFBB7-E72F-4148-9D09-58291FA68C7F}" type="pres">
      <dgm:prSet presAssocID="{1A91566A-F357-4CA4-AF12-0B4DB1D850EC}" presName="Name9" presStyleLbl="parChTrans1D2" presStyleIdx="0" presStyleCnt="3"/>
      <dgm:spPr/>
    </dgm:pt>
    <dgm:pt modelId="{80BB3940-8284-4EA4-BCC9-6F4E5DFF62E6}" type="pres">
      <dgm:prSet presAssocID="{1A91566A-F357-4CA4-AF12-0B4DB1D850EC}" presName="connTx" presStyleLbl="parChTrans1D2" presStyleIdx="0" presStyleCnt="3"/>
      <dgm:spPr/>
    </dgm:pt>
    <dgm:pt modelId="{3211CB6C-84C3-4646-8C51-1A53C0D0E75E}" type="pres">
      <dgm:prSet presAssocID="{9E7764E3-C304-4A2D-A9D5-F2C14C5C4DFA}" presName="node" presStyleLbl="node1" presStyleIdx="0" presStyleCnt="3" custScaleX="109132" custScaleY="98247">
        <dgm:presLayoutVars>
          <dgm:bulletEnabled val="1"/>
        </dgm:presLayoutVars>
      </dgm:prSet>
      <dgm:spPr/>
    </dgm:pt>
    <dgm:pt modelId="{EF1BBE3B-1BB4-46F6-8DBD-C56E7CB71445}" type="pres">
      <dgm:prSet presAssocID="{807830BF-E63B-497A-BA09-FA6A923385D6}" presName="Name9" presStyleLbl="parChTrans1D2" presStyleIdx="1" presStyleCnt="3"/>
      <dgm:spPr/>
    </dgm:pt>
    <dgm:pt modelId="{D20E93E3-19CE-443E-9BC8-E1842EBB5972}" type="pres">
      <dgm:prSet presAssocID="{807830BF-E63B-497A-BA09-FA6A923385D6}" presName="connTx" presStyleLbl="parChTrans1D2" presStyleIdx="1" presStyleCnt="3"/>
      <dgm:spPr/>
    </dgm:pt>
    <dgm:pt modelId="{33F5E1DB-F92E-4299-8ACE-3B48BE8BC7E4}" type="pres">
      <dgm:prSet presAssocID="{78FFCCBE-C4D8-424B-B5E5-207E0F440ADE}" presName="node" presStyleLbl="node1" presStyleIdx="1" presStyleCnt="3" custRadScaleRad="99363" custRadScaleInc="2524">
        <dgm:presLayoutVars>
          <dgm:bulletEnabled val="1"/>
        </dgm:presLayoutVars>
      </dgm:prSet>
      <dgm:spPr/>
    </dgm:pt>
    <dgm:pt modelId="{96555440-9F51-4CBD-8831-CEB344D6A7EB}" type="pres">
      <dgm:prSet presAssocID="{096D6E21-97EF-4A93-B014-90F3AE8EC3F5}" presName="Name9" presStyleLbl="parChTrans1D2" presStyleIdx="2" presStyleCnt="3"/>
      <dgm:spPr/>
    </dgm:pt>
    <dgm:pt modelId="{3B092B43-E2A7-4E0B-B0A6-52EE6F12EAB4}" type="pres">
      <dgm:prSet presAssocID="{096D6E21-97EF-4A93-B014-90F3AE8EC3F5}" presName="connTx" presStyleLbl="parChTrans1D2" presStyleIdx="2" presStyleCnt="3"/>
      <dgm:spPr/>
    </dgm:pt>
    <dgm:pt modelId="{D450D389-0405-43FF-A238-DA1F556DBBE5}" type="pres">
      <dgm:prSet presAssocID="{BD4B2457-EC99-42A5-9AFC-C21974812279}" presName="node" presStyleLbl="node1" presStyleIdx="2" presStyleCnt="3" custRadScaleRad="100659" custRadScaleInc="830">
        <dgm:presLayoutVars>
          <dgm:bulletEnabled val="1"/>
        </dgm:presLayoutVars>
      </dgm:prSet>
      <dgm:spPr/>
    </dgm:pt>
  </dgm:ptLst>
  <dgm:cxnLst>
    <dgm:cxn modelId="{D611D529-A598-4F7B-A8C7-05EA06FF2577}" srcId="{C79244B1-30DA-41E2-83A3-119D9A008BB8}" destId="{78FFCCBE-C4D8-424B-B5E5-207E0F440ADE}" srcOrd="1" destOrd="0" parTransId="{807830BF-E63B-497A-BA09-FA6A923385D6}" sibTransId="{3CC910B0-5504-40CA-A0AD-6CBEB8163E8A}"/>
    <dgm:cxn modelId="{53B7172D-ED48-438A-83AB-82ABEAE35A06}" srcId="{C79244B1-30DA-41E2-83A3-119D9A008BB8}" destId="{9E7764E3-C304-4A2D-A9D5-F2C14C5C4DFA}" srcOrd="0" destOrd="0" parTransId="{1A91566A-F357-4CA4-AF12-0B4DB1D850EC}" sibTransId="{97B6BA1A-ECC2-476F-AB52-D1881E6E9C1D}"/>
    <dgm:cxn modelId="{4FA02E32-0186-4581-9557-CD3425DB931A}" srcId="{C79244B1-30DA-41E2-83A3-119D9A008BB8}" destId="{BD4B2457-EC99-42A5-9AFC-C21974812279}" srcOrd="2" destOrd="0" parTransId="{096D6E21-97EF-4A93-B014-90F3AE8EC3F5}" sibTransId="{9D0D3DD9-C411-443F-BBD7-85CB8F011333}"/>
    <dgm:cxn modelId="{2EAE6837-4F32-45D3-9E46-F762EA8E985D}" type="presOf" srcId="{038F928D-58E5-48C2-8F71-D0A0CD76BCE9}" destId="{E03BDABF-E3A7-45AF-83BC-16CCE438D7E1}" srcOrd="0" destOrd="0" presId="urn:microsoft.com/office/officeart/2005/8/layout/radial1"/>
    <dgm:cxn modelId="{A1EED73D-2BB8-48E2-95DC-50F891B24DE5}" type="presOf" srcId="{9E7764E3-C304-4A2D-A9D5-F2C14C5C4DFA}" destId="{3211CB6C-84C3-4646-8C51-1A53C0D0E75E}" srcOrd="0" destOrd="0" presId="urn:microsoft.com/office/officeart/2005/8/layout/radial1"/>
    <dgm:cxn modelId="{09E1CA62-491C-4053-A8F6-78D36B58394C}" type="presOf" srcId="{BD4B2457-EC99-42A5-9AFC-C21974812279}" destId="{D450D389-0405-43FF-A238-DA1F556DBBE5}" srcOrd="0" destOrd="0" presId="urn:microsoft.com/office/officeart/2005/8/layout/radial1"/>
    <dgm:cxn modelId="{C9119E67-BF40-4EFE-BA7D-B77B68BDC574}" type="presOf" srcId="{096D6E21-97EF-4A93-B014-90F3AE8EC3F5}" destId="{96555440-9F51-4CBD-8831-CEB344D6A7EB}" srcOrd="0" destOrd="0" presId="urn:microsoft.com/office/officeart/2005/8/layout/radial1"/>
    <dgm:cxn modelId="{F93E7D4A-E4C4-4403-BE7F-04726901F03B}" type="presOf" srcId="{807830BF-E63B-497A-BA09-FA6A923385D6}" destId="{D20E93E3-19CE-443E-9BC8-E1842EBB5972}" srcOrd="1" destOrd="0" presId="urn:microsoft.com/office/officeart/2005/8/layout/radial1"/>
    <dgm:cxn modelId="{5723EC71-ABAE-4D8D-9FFC-BE00835BC6E0}" type="presOf" srcId="{096D6E21-97EF-4A93-B014-90F3AE8EC3F5}" destId="{3B092B43-E2A7-4E0B-B0A6-52EE6F12EAB4}" srcOrd="1" destOrd="0" presId="urn:microsoft.com/office/officeart/2005/8/layout/radial1"/>
    <dgm:cxn modelId="{84352C83-290C-4DCD-B472-32FC6313D4E7}" type="presOf" srcId="{1A91566A-F357-4CA4-AF12-0B4DB1D850EC}" destId="{99AFFBB7-E72F-4148-9D09-58291FA68C7F}" srcOrd="0" destOrd="0" presId="urn:microsoft.com/office/officeart/2005/8/layout/radial1"/>
    <dgm:cxn modelId="{0488F683-47D3-47DD-A855-DC11D67833B3}" srcId="{038F928D-58E5-48C2-8F71-D0A0CD76BCE9}" destId="{C79244B1-30DA-41E2-83A3-119D9A008BB8}" srcOrd="0" destOrd="0" parTransId="{1E5D2991-DF2E-4240-807F-3309731BF32D}" sibTransId="{BD5E0732-0460-4089-83AD-159D57EBD39B}"/>
    <dgm:cxn modelId="{09E07EAF-5535-4FC9-9228-B83CE52B7754}" type="presOf" srcId="{C79244B1-30DA-41E2-83A3-119D9A008BB8}" destId="{00916C19-F4A7-4557-9981-59D1873C56FA}" srcOrd="0" destOrd="0" presId="urn:microsoft.com/office/officeart/2005/8/layout/radial1"/>
    <dgm:cxn modelId="{BC4B9AE0-955F-4C1B-99C8-655F98C660E6}" type="presOf" srcId="{78FFCCBE-C4D8-424B-B5E5-207E0F440ADE}" destId="{33F5E1DB-F92E-4299-8ACE-3B48BE8BC7E4}" srcOrd="0" destOrd="0" presId="urn:microsoft.com/office/officeart/2005/8/layout/radial1"/>
    <dgm:cxn modelId="{048FBAE6-931A-41AC-89CC-3DC7E4122A1E}" type="presOf" srcId="{1A91566A-F357-4CA4-AF12-0B4DB1D850EC}" destId="{80BB3940-8284-4EA4-BCC9-6F4E5DFF62E6}" srcOrd="1" destOrd="0" presId="urn:microsoft.com/office/officeart/2005/8/layout/radial1"/>
    <dgm:cxn modelId="{43F8A1F2-5C45-4286-95A4-6EF79EA0899B}" type="presOf" srcId="{807830BF-E63B-497A-BA09-FA6A923385D6}" destId="{EF1BBE3B-1BB4-46F6-8DBD-C56E7CB71445}" srcOrd="0" destOrd="0" presId="urn:microsoft.com/office/officeart/2005/8/layout/radial1"/>
    <dgm:cxn modelId="{DA9D448A-04D8-492D-839A-B8D4DCA2AB7C}" type="presParOf" srcId="{E03BDABF-E3A7-45AF-83BC-16CCE438D7E1}" destId="{00916C19-F4A7-4557-9981-59D1873C56FA}" srcOrd="0" destOrd="0" presId="urn:microsoft.com/office/officeart/2005/8/layout/radial1"/>
    <dgm:cxn modelId="{79CAADBA-4FA8-4DE2-9775-1C17C07C3FA5}" type="presParOf" srcId="{E03BDABF-E3A7-45AF-83BC-16CCE438D7E1}" destId="{99AFFBB7-E72F-4148-9D09-58291FA68C7F}" srcOrd="1" destOrd="0" presId="urn:microsoft.com/office/officeart/2005/8/layout/radial1"/>
    <dgm:cxn modelId="{E0D749BC-2046-4C59-844E-8B9222A6BFEA}" type="presParOf" srcId="{99AFFBB7-E72F-4148-9D09-58291FA68C7F}" destId="{80BB3940-8284-4EA4-BCC9-6F4E5DFF62E6}" srcOrd="0" destOrd="0" presId="urn:microsoft.com/office/officeart/2005/8/layout/radial1"/>
    <dgm:cxn modelId="{730D92DF-1592-4E33-9573-54FC4A02CB57}" type="presParOf" srcId="{E03BDABF-E3A7-45AF-83BC-16CCE438D7E1}" destId="{3211CB6C-84C3-4646-8C51-1A53C0D0E75E}" srcOrd="2" destOrd="0" presId="urn:microsoft.com/office/officeart/2005/8/layout/radial1"/>
    <dgm:cxn modelId="{7DD133CA-9C2E-49C1-B4D8-985D065C8257}" type="presParOf" srcId="{E03BDABF-E3A7-45AF-83BC-16CCE438D7E1}" destId="{EF1BBE3B-1BB4-46F6-8DBD-C56E7CB71445}" srcOrd="3" destOrd="0" presId="urn:microsoft.com/office/officeart/2005/8/layout/radial1"/>
    <dgm:cxn modelId="{2CF45437-6C2F-498F-9827-542E21FAE764}" type="presParOf" srcId="{EF1BBE3B-1BB4-46F6-8DBD-C56E7CB71445}" destId="{D20E93E3-19CE-443E-9BC8-E1842EBB5972}" srcOrd="0" destOrd="0" presId="urn:microsoft.com/office/officeart/2005/8/layout/radial1"/>
    <dgm:cxn modelId="{2168F5D2-3F9A-4C56-B628-95227DA113E4}" type="presParOf" srcId="{E03BDABF-E3A7-45AF-83BC-16CCE438D7E1}" destId="{33F5E1DB-F92E-4299-8ACE-3B48BE8BC7E4}" srcOrd="4" destOrd="0" presId="urn:microsoft.com/office/officeart/2005/8/layout/radial1"/>
    <dgm:cxn modelId="{9987ADC8-2EDB-4531-9C13-A654688E1FFA}" type="presParOf" srcId="{E03BDABF-E3A7-45AF-83BC-16CCE438D7E1}" destId="{96555440-9F51-4CBD-8831-CEB344D6A7EB}" srcOrd="5" destOrd="0" presId="urn:microsoft.com/office/officeart/2005/8/layout/radial1"/>
    <dgm:cxn modelId="{9084219A-2AB3-4A30-8FB9-A8014F615E04}" type="presParOf" srcId="{96555440-9F51-4CBD-8831-CEB344D6A7EB}" destId="{3B092B43-E2A7-4E0B-B0A6-52EE6F12EAB4}" srcOrd="0" destOrd="0" presId="urn:microsoft.com/office/officeart/2005/8/layout/radial1"/>
    <dgm:cxn modelId="{8A94A6A3-0106-49DA-AE86-FB40F81DA56C}" type="presParOf" srcId="{E03BDABF-E3A7-45AF-83BC-16CCE438D7E1}" destId="{D450D389-0405-43FF-A238-DA1F556DBBE5}" srcOrd="6" destOrd="0" presId="urn:microsoft.com/office/officeart/2005/8/layout/radia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C48D1A-5A61-4385-A126-6C010F8ED66F}" type="doc">
      <dgm:prSet loTypeId="urn:microsoft.com/office/officeart/2005/8/layout/pyramid1" loCatId="pyramid" qsTypeId="urn:microsoft.com/office/officeart/2005/8/quickstyle/simple1" qsCatId="simple" csTypeId="urn:microsoft.com/office/officeart/2005/8/colors/accent1_2" csCatId="accent1" phldr="1"/>
      <dgm:spPr/>
    </dgm:pt>
    <dgm:pt modelId="{5820DE83-ABA9-49BF-B5EE-A385F58D7890}">
      <dgm:prSet phldrT="[Texte]"/>
      <dgm:spPr>
        <a:solidFill>
          <a:schemeClr val="bg2">
            <a:lumMod val="50000"/>
          </a:schemeClr>
        </a:solidFill>
        <a:ln>
          <a:solidFill>
            <a:schemeClr val="accent3">
              <a:lumMod val="50000"/>
            </a:schemeClr>
          </a:solidFill>
        </a:ln>
      </dgm:spPr>
      <dgm:t>
        <a:bodyPr/>
        <a:lstStyle/>
        <a:p>
          <a:r>
            <a:rPr lang="fr-FR" dirty="0">
              <a:solidFill>
                <a:schemeClr val="tx1"/>
              </a:solidFill>
            </a:rPr>
            <a:t>Constitution</a:t>
          </a:r>
        </a:p>
      </dgm:t>
    </dgm:pt>
    <dgm:pt modelId="{728D5A70-8880-49EC-A9A7-32F32F233E04}" type="parTrans" cxnId="{F3F432AE-01E4-4AC0-A4C5-A7DD4E02B6E3}">
      <dgm:prSet/>
      <dgm:spPr/>
      <dgm:t>
        <a:bodyPr/>
        <a:lstStyle/>
        <a:p>
          <a:endParaRPr lang="fr-FR"/>
        </a:p>
      </dgm:t>
    </dgm:pt>
    <dgm:pt modelId="{1B5D302A-D635-44FC-8CF4-BB4403D3FAB2}" type="sibTrans" cxnId="{F3F432AE-01E4-4AC0-A4C5-A7DD4E02B6E3}">
      <dgm:prSet/>
      <dgm:spPr/>
      <dgm:t>
        <a:bodyPr/>
        <a:lstStyle/>
        <a:p>
          <a:endParaRPr lang="fr-FR"/>
        </a:p>
      </dgm:t>
    </dgm:pt>
    <dgm:pt modelId="{0AE5F2CE-6F61-445C-A1DD-E23C9C77D22A}">
      <dgm:prSet phldrT="[Texte]"/>
      <dgm:spPr>
        <a:solidFill>
          <a:schemeClr val="bg2">
            <a:lumMod val="75000"/>
          </a:schemeClr>
        </a:solidFill>
      </dgm:spPr>
      <dgm:t>
        <a:bodyPr/>
        <a:lstStyle/>
        <a:p>
          <a:r>
            <a:rPr lang="fr-FR" dirty="0"/>
            <a:t>Lois et ordonnances</a:t>
          </a:r>
        </a:p>
      </dgm:t>
    </dgm:pt>
    <dgm:pt modelId="{E2CFB3CC-747C-47D9-9B86-FB1ADE68F6B5}" type="parTrans" cxnId="{CB802B1D-398E-4317-9F54-337DDBD8ED4F}">
      <dgm:prSet/>
      <dgm:spPr/>
      <dgm:t>
        <a:bodyPr/>
        <a:lstStyle/>
        <a:p>
          <a:endParaRPr lang="fr-FR"/>
        </a:p>
      </dgm:t>
    </dgm:pt>
    <dgm:pt modelId="{1788C5C1-E836-43D0-890C-D2B68CC95EBB}" type="sibTrans" cxnId="{CB802B1D-398E-4317-9F54-337DDBD8ED4F}">
      <dgm:prSet/>
      <dgm:spPr/>
      <dgm:t>
        <a:bodyPr/>
        <a:lstStyle/>
        <a:p>
          <a:endParaRPr lang="fr-FR"/>
        </a:p>
      </dgm:t>
    </dgm:pt>
    <dgm:pt modelId="{62250754-9B09-4841-B0BD-21EE90781523}">
      <dgm:prSet phldrT="[Texte]"/>
      <dgm:spPr>
        <a:solidFill>
          <a:schemeClr val="bg2"/>
        </a:solidFill>
      </dgm:spPr>
      <dgm:t>
        <a:bodyPr/>
        <a:lstStyle/>
        <a:p>
          <a:r>
            <a:rPr lang="fr-FR" dirty="0"/>
            <a:t>Règlements : décrets et arrêtés</a:t>
          </a:r>
        </a:p>
        <a:p>
          <a:endParaRPr lang="fr-FR" dirty="0"/>
        </a:p>
      </dgm:t>
    </dgm:pt>
    <dgm:pt modelId="{7954392A-1235-41A7-A813-C7DBA5ED0E06}" type="parTrans" cxnId="{CEFA04F7-7D9D-4C1C-A89B-E720472088F3}">
      <dgm:prSet/>
      <dgm:spPr/>
      <dgm:t>
        <a:bodyPr/>
        <a:lstStyle/>
        <a:p>
          <a:endParaRPr lang="fr-FR"/>
        </a:p>
      </dgm:t>
    </dgm:pt>
    <dgm:pt modelId="{7641DEDB-F461-4F4F-8D6B-679E70DCC271}" type="sibTrans" cxnId="{CEFA04F7-7D9D-4C1C-A89B-E720472088F3}">
      <dgm:prSet/>
      <dgm:spPr/>
      <dgm:t>
        <a:bodyPr/>
        <a:lstStyle/>
        <a:p>
          <a:endParaRPr lang="fr-FR"/>
        </a:p>
      </dgm:t>
    </dgm:pt>
    <dgm:pt modelId="{6F0E3F04-6290-4199-ADC5-CDAB24997D71}">
      <dgm:prSet/>
      <dgm:spPr>
        <a:solidFill>
          <a:schemeClr val="accent6">
            <a:lumMod val="50000"/>
          </a:schemeClr>
        </a:solidFill>
      </dgm:spPr>
      <dgm:t>
        <a:bodyPr/>
        <a:lstStyle/>
        <a:p>
          <a:r>
            <a:rPr lang="fr-FR" dirty="0"/>
            <a:t>Conventions et accords collectifs nationaux</a:t>
          </a:r>
        </a:p>
      </dgm:t>
    </dgm:pt>
    <dgm:pt modelId="{004CD4B6-1279-4F87-86E1-CC8F320A3002}" type="parTrans" cxnId="{17863A12-580F-46EF-96E0-F5918EFD849F}">
      <dgm:prSet/>
      <dgm:spPr/>
      <dgm:t>
        <a:bodyPr/>
        <a:lstStyle/>
        <a:p>
          <a:endParaRPr lang="fr-FR"/>
        </a:p>
      </dgm:t>
    </dgm:pt>
    <dgm:pt modelId="{D9FDADD3-9676-49B7-91A8-19779A9F1673}" type="sibTrans" cxnId="{17863A12-580F-46EF-96E0-F5918EFD849F}">
      <dgm:prSet/>
      <dgm:spPr/>
      <dgm:t>
        <a:bodyPr/>
        <a:lstStyle/>
        <a:p>
          <a:endParaRPr lang="fr-FR"/>
        </a:p>
      </dgm:t>
    </dgm:pt>
    <dgm:pt modelId="{393B0923-935D-4720-9A28-804269C1D98D}">
      <dgm:prSet/>
      <dgm:spPr>
        <a:solidFill>
          <a:schemeClr val="accent6">
            <a:lumMod val="75000"/>
          </a:schemeClr>
        </a:solidFill>
      </dgm:spPr>
      <dgm:t>
        <a:bodyPr/>
        <a:lstStyle/>
        <a:p>
          <a:r>
            <a:rPr lang="fr-FR" dirty="0"/>
            <a:t>Accords d’entreprise</a:t>
          </a:r>
        </a:p>
      </dgm:t>
    </dgm:pt>
    <dgm:pt modelId="{D1E1D7C9-A092-44A5-B24A-5E95E63E9BA6}" type="parTrans" cxnId="{8151AEA0-DD9D-4AE9-82BE-114C9F7B93AF}">
      <dgm:prSet/>
      <dgm:spPr/>
      <dgm:t>
        <a:bodyPr/>
        <a:lstStyle/>
        <a:p>
          <a:endParaRPr lang="fr-FR"/>
        </a:p>
      </dgm:t>
    </dgm:pt>
    <dgm:pt modelId="{F47867C3-E533-4086-93BD-3CD42C25A435}" type="sibTrans" cxnId="{8151AEA0-DD9D-4AE9-82BE-114C9F7B93AF}">
      <dgm:prSet/>
      <dgm:spPr/>
      <dgm:t>
        <a:bodyPr/>
        <a:lstStyle/>
        <a:p>
          <a:endParaRPr lang="fr-FR"/>
        </a:p>
      </dgm:t>
    </dgm:pt>
    <dgm:pt modelId="{70178741-6102-4C85-B6C9-5F99F60038A2}">
      <dgm:prSet/>
      <dgm:spPr>
        <a:solidFill>
          <a:schemeClr val="accent6">
            <a:lumMod val="60000"/>
            <a:lumOff val="40000"/>
          </a:schemeClr>
        </a:solidFill>
      </dgm:spPr>
      <dgm:t>
        <a:bodyPr/>
        <a:lstStyle/>
        <a:p>
          <a:r>
            <a:rPr lang="fr-FR" dirty="0"/>
            <a:t>Usages professionnels</a:t>
          </a:r>
        </a:p>
      </dgm:t>
    </dgm:pt>
    <dgm:pt modelId="{FD0AC1F1-D62B-4C33-A7BA-BB11DB385BB8}" type="parTrans" cxnId="{19481BB5-E4D8-47C9-86D6-EDD9A954A512}">
      <dgm:prSet/>
      <dgm:spPr/>
      <dgm:t>
        <a:bodyPr/>
        <a:lstStyle/>
        <a:p>
          <a:endParaRPr lang="fr-FR"/>
        </a:p>
      </dgm:t>
    </dgm:pt>
    <dgm:pt modelId="{2C4893B6-9280-4DC8-B5B9-94F77A4D9D2F}" type="sibTrans" cxnId="{19481BB5-E4D8-47C9-86D6-EDD9A954A512}">
      <dgm:prSet/>
      <dgm:spPr/>
      <dgm:t>
        <a:bodyPr/>
        <a:lstStyle/>
        <a:p>
          <a:endParaRPr lang="fr-FR"/>
        </a:p>
      </dgm:t>
    </dgm:pt>
    <dgm:pt modelId="{E218DA50-529A-4C57-804A-14C92C3AEF8D}">
      <dgm:prSet/>
      <dgm:spPr>
        <a:solidFill>
          <a:schemeClr val="accent6">
            <a:lumMod val="40000"/>
            <a:lumOff val="60000"/>
          </a:schemeClr>
        </a:solidFill>
      </dgm:spPr>
      <dgm:t>
        <a:bodyPr/>
        <a:lstStyle/>
        <a:p>
          <a:r>
            <a:rPr lang="fr-FR" dirty="0"/>
            <a:t>Règlement intérieur d’entreprise</a:t>
          </a:r>
        </a:p>
      </dgm:t>
    </dgm:pt>
    <dgm:pt modelId="{3E07842F-62C9-4363-B1F5-C34A65929070}" type="parTrans" cxnId="{570B1AC1-4F0A-4D8D-BDA8-F24DFB0860AD}">
      <dgm:prSet/>
      <dgm:spPr/>
      <dgm:t>
        <a:bodyPr/>
        <a:lstStyle/>
        <a:p>
          <a:endParaRPr lang="fr-FR"/>
        </a:p>
      </dgm:t>
    </dgm:pt>
    <dgm:pt modelId="{55C5558D-BCE5-433C-801D-3B7F006A193A}" type="sibTrans" cxnId="{570B1AC1-4F0A-4D8D-BDA8-F24DFB0860AD}">
      <dgm:prSet/>
      <dgm:spPr/>
      <dgm:t>
        <a:bodyPr/>
        <a:lstStyle/>
        <a:p>
          <a:endParaRPr lang="fr-FR"/>
        </a:p>
      </dgm:t>
    </dgm:pt>
    <dgm:pt modelId="{3561CA28-B30C-46DB-BDD0-EF361231C124}">
      <dgm:prSet/>
      <dgm:spPr>
        <a:solidFill>
          <a:schemeClr val="accent6"/>
        </a:solidFill>
      </dgm:spPr>
      <dgm:t>
        <a:bodyPr/>
        <a:lstStyle/>
        <a:p>
          <a:r>
            <a:rPr lang="fr-FR" dirty="0"/>
            <a:t>Contrat de travail</a:t>
          </a:r>
        </a:p>
      </dgm:t>
    </dgm:pt>
    <dgm:pt modelId="{7B4481A7-3A92-4125-BC17-4C82420F7F63}" type="parTrans" cxnId="{4192051F-E71F-4FEB-AC6E-29F04B6B4840}">
      <dgm:prSet/>
      <dgm:spPr/>
      <dgm:t>
        <a:bodyPr/>
        <a:lstStyle/>
        <a:p>
          <a:endParaRPr lang="fr-FR"/>
        </a:p>
      </dgm:t>
    </dgm:pt>
    <dgm:pt modelId="{6413A39A-5089-461D-82C3-C90E031905A9}" type="sibTrans" cxnId="{4192051F-E71F-4FEB-AC6E-29F04B6B4840}">
      <dgm:prSet/>
      <dgm:spPr/>
      <dgm:t>
        <a:bodyPr/>
        <a:lstStyle/>
        <a:p>
          <a:endParaRPr lang="fr-FR"/>
        </a:p>
      </dgm:t>
    </dgm:pt>
    <dgm:pt modelId="{D17957E5-CCFB-4F1E-8E8F-6722B5586755}" type="pres">
      <dgm:prSet presAssocID="{A0C48D1A-5A61-4385-A126-6C010F8ED66F}" presName="Name0" presStyleCnt="0">
        <dgm:presLayoutVars>
          <dgm:dir/>
          <dgm:animLvl val="lvl"/>
          <dgm:resizeHandles val="exact"/>
        </dgm:presLayoutVars>
      </dgm:prSet>
      <dgm:spPr/>
    </dgm:pt>
    <dgm:pt modelId="{F175EBD4-AA97-4113-9E02-404B63FD33FC}" type="pres">
      <dgm:prSet presAssocID="{5820DE83-ABA9-49BF-B5EE-A385F58D7890}" presName="Name8" presStyleCnt="0"/>
      <dgm:spPr/>
    </dgm:pt>
    <dgm:pt modelId="{EDEE6D85-6CA0-4CD1-A8BC-656529C9D85F}" type="pres">
      <dgm:prSet presAssocID="{5820DE83-ABA9-49BF-B5EE-A385F58D7890}" presName="level" presStyleLbl="node1" presStyleIdx="0" presStyleCnt="8">
        <dgm:presLayoutVars>
          <dgm:chMax val="1"/>
          <dgm:bulletEnabled val="1"/>
        </dgm:presLayoutVars>
      </dgm:prSet>
      <dgm:spPr/>
    </dgm:pt>
    <dgm:pt modelId="{885D472E-B917-4884-BE46-C976AE554918}" type="pres">
      <dgm:prSet presAssocID="{5820DE83-ABA9-49BF-B5EE-A385F58D7890}" presName="levelTx" presStyleLbl="revTx" presStyleIdx="0" presStyleCnt="0">
        <dgm:presLayoutVars>
          <dgm:chMax val="1"/>
          <dgm:bulletEnabled val="1"/>
        </dgm:presLayoutVars>
      </dgm:prSet>
      <dgm:spPr/>
    </dgm:pt>
    <dgm:pt modelId="{CC668FB4-8D89-4C5B-9BC4-65F8B370326D}" type="pres">
      <dgm:prSet presAssocID="{0AE5F2CE-6F61-445C-A1DD-E23C9C77D22A}" presName="Name8" presStyleCnt="0"/>
      <dgm:spPr/>
    </dgm:pt>
    <dgm:pt modelId="{DFA09B64-84AA-46B1-9D41-31678C61B9D9}" type="pres">
      <dgm:prSet presAssocID="{0AE5F2CE-6F61-445C-A1DD-E23C9C77D22A}" presName="level" presStyleLbl="node1" presStyleIdx="1" presStyleCnt="8">
        <dgm:presLayoutVars>
          <dgm:chMax val="1"/>
          <dgm:bulletEnabled val="1"/>
        </dgm:presLayoutVars>
      </dgm:prSet>
      <dgm:spPr/>
    </dgm:pt>
    <dgm:pt modelId="{9ED1067E-4953-4F36-AB46-F67365AB2C46}" type="pres">
      <dgm:prSet presAssocID="{0AE5F2CE-6F61-445C-A1DD-E23C9C77D22A}" presName="levelTx" presStyleLbl="revTx" presStyleIdx="0" presStyleCnt="0">
        <dgm:presLayoutVars>
          <dgm:chMax val="1"/>
          <dgm:bulletEnabled val="1"/>
        </dgm:presLayoutVars>
      </dgm:prSet>
      <dgm:spPr/>
    </dgm:pt>
    <dgm:pt modelId="{212747C8-0B0C-4222-9BC5-EC664EE996B3}" type="pres">
      <dgm:prSet presAssocID="{62250754-9B09-4841-B0BD-21EE90781523}" presName="Name8" presStyleCnt="0"/>
      <dgm:spPr/>
    </dgm:pt>
    <dgm:pt modelId="{65F30B48-F775-4EC4-AFAA-390310CC0675}" type="pres">
      <dgm:prSet presAssocID="{62250754-9B09-4841-B0BD-21EE90781523}" presName="level" presStyleLbl="node1" presStyleIdx="2" presStyleCnt="8">
        <dgm:presLayoutVars>
          <dgm:chMax val="1"/>
          <dgm:bulletEnabled val="1"/>
        </dgm:presLayoutVars>
      </dgm:prSet>
      <dgm:spPr/>
    </dgm:pt>
    <dgm:pt modelId="{F0A03254-C739-4827-B50B-761C77E1865C}" type="pres">
      <dgm:prSet presAssocID="{62250754-9B09-4841-B0BD-21EE90781523}" presName="levelTx" presStyleLbl="revTx" presStyleIdx="0" presStyleCnt="0">
        <dgm:presLayoutVars>
          <dgm:chMax val="1"/>
          <dgm:bulletEnabled val="1"/>
        </dgm:presLayoutVars>
      </dgm:prSet>
      <dgm:spPr/>
    </dgm:pt>
    <dgm:pt modelId="{BC96AE09-4D40-4813-A3D5-850BE85ABDB8}" type="pres">
      <dgm:prSet presAssocID="{6F0E3F04-6290-4199-ADC5-CDAB24997D71}" presName="Name8" presStyleCnt="0"/>
      <dgm:spPr/>
    </dgm:pt>
    <dgm:pt modelId="{D1C2A01D-56CC-4158-894B-E91176E00596}" type="pres">
      <dgm:prSet presAssocID="{6F0E3F04-6290-4199-ADC5-CDAB24997D71}" presName="level" presStyleLbl="node1" presStyleIdx="3" presStyleCnt="8">
        <dgm:presLayoutVars>
          <dgm:chMax val="1"/>
          <dgm:bulletEnabled val="1"/>
        </dgm:presLayoutVars>
      </dgm:prSet>
      <dgm:spPr/>
    </dgm:pt>
    <dgm:pt modelId="{84517E19-0285-4E21-8683-4F210677782F}" type="pres">
      <dgm:prSet presAssocID="{6F0E3F04-6290-4199-ADC5-CDAB24997D71}" presName="levelTx" presStyleLbl="revTx" presStyleIdx="0" presStyleCnt="0">
        <dgm:presLayoutVars>
          <dgm:chMax val="1"/>
          <dgm:bulletEnabled val="1"/>
        </dgm:presLayoutVars>
      </dgm:prSet>
      <dgm:spPr/>
    </dgm:pt>
    <dgm:pt modelId="{64E9DBCB-83CA-4C82-8904-0C3F91885351}" type="pres">
      <dgm:prSet presAssocID="{393B0923-935D-4720-9A28-804269C1D98D}" presName="Name8" presStyleCnt="0"/>
      <dgm:spPr/>
    </dgm:pt>
    <dgm:pt modelId="{B85D9DB4-4EDC-46F8-BF8F-FA087446D25E}" type="pres">
      <dgm:prSet presAssocID="{393B0923-935D-4720-9A28-804269C1D98D}" presName="level" presStyleLbl="node1" presStyleIdx="4" presStyleCnt="8">
        <dgm:presLayoutVars>
          <dgm:chMax val="1"/>
          <dgm:bulletEnabled val="1"/>
        </dgm:presLayoutVars>
      </dgm:prSet>
      <dgm:spPr/>
    </dgm:pt>
    <dgm:pt modelId="{049A3FFC-9970-426C-A838-BF52AA9E6478}" type="pres">
      <dgm:prSet presAssocID="{393B0923-935D-4720-9A28-804269C1D98D}" presName="levelTx" presStyleLbl="revTx" presStyleIdx="0" presStyleCnt="0">
        <dgm:presLayoutVars>
          <dgm:chMax val="1"/>
          <dgm:bulletEnabled val="1"/>
        </dgm:presLayoutVars>
      </dgm:prSet>
      <dgm:spPr/>
    </dgm:pt>
    <dgm:pt modelId="{983493B3-B3A7-4862-B07F-745F26B481F5}" type="pres">
      <dgm:prSet presAssocID="{70178741-6102-4C85-B6C9-5F99F60038A2}" presName="Name8" presStyleCnt="0"/>
      <dgm:spPr/>
    </dgm:pt>
    <dgm:pt modelId="{1BF6AA9C-1625-4AF0-AB1F-29E4ADF7BB99}" type="pres">
      <dgm:prSet presAssocID="{70178741-6102-4C85-B6C9-5F99F60038A2}" presName="level" presStyleLbl="node1" presStyleIdx="5" presStyleCnt="8">
        <dgm:presLayoutVars>
          <dgm:chMax val="1"/>
          <dgm:bulletEnabled val="1"/>
        </dgm:presLayoutVars>
      </dgm:prSet>
      <dgm:spPr/>
    </dgm:pt>
    <dgm:pt modelId="{A853FB11-1D19-4561-8C8A-6451AFA02CE9}" type="pres">
      <dgm:prSet presAssocID="{70178741-6102-4C85-B6C9-5F99F60038A2}" presName="levelTx" presStyleLbl="revTx" presStyleIdx="0" presStyleCnt="0">
        <dgm:presLayoutVars>
          <dgm:chMax val="1"/>
          <dgm:bulletEnabled val="1"/>
        </dgm:presLayoutVars>
      </dgm:prSet>
      <dgm:spPr/>
    </dgm:pt>
    <dgm:pt modelId="{BBB3FD66-C0E5-4A98-B63C-50B9A22F18C0}" type="pres">
      <dgm:prSet presAssocID="{E218DA50-529A-4C57-804A-14C92C3AEF8D}" presName="Name8" presStyleCnt="0"/>
      <dgm:spPr/>
    </dgm:pt>
    <dgm:pt modelId="{092743E7-28EC-4753-8B71-47E3B4E663CB}" type="pres">
      <dgm:prSet presAssocID="{E218DA50-529A-4C57-804A-14C92C3AEF8D}" presName="level" presStyleLbl="node1" presStyleIdx="6" presStyleCnt="8">
        <dgm:presLayoutVars>
          <dgm:chMax val="1"/>
          <dgm:bulletEnabled val="1"/>
        </dgm:presLayoutVars>
      </dgm:prSet>
      <dgm:spPr/>
    </dgm:pt>
    <dgm:pt modelId="{CD4EF638-D6E7-4E20-873D-6C75FD2AB73E}" type="pres">
      <dgm:prSet presAssocID="{E218DA50-529A-4C57-804A-14C92C3AEF8D}" presName="levelTx" presStyleLbl="revTx" presStyleIdx="0" presStyleCnt="0">
        <dgm:presLayoutVars>
          <dgm:chMax val="1"/>
          <dgm:bulletEnabled val="1"/>
        </dgm:presLayoutVars>
      </dgm:prSet>
      <dgm:spPr/>
    </dgm:pt>
    <dgm:pt modelId="{29AB59E4-DC4F-4BF2-A7D3-EEDD415F1F39}" type="pres">
      <dgm:prSet presAssocID="{3561CA28-B30C-46DB-BDD0-EF361231C124}" presName="Name8" presStyleCnt="0"/>
      <dgm:spPr/>
    </dgm:pt>
    <dgm:pt modelId="{131A5F21-07EA-4DB4-82CC-D161203F7818}" type="pres">
      <dgm:prSet presAssocID="{3561CA28-B30C-46DB-BDD0-EF361231C124}" presName="level" presStyleLbl="node1" presStyleIdx="7" presStyleCnt="8">
        <dgm:presLayoutVars>
          <dgm:chMax val="1"/>
          <dgm:bulletEnabled val="1"/>
        </dgm:presLayoutVars>
      </dgm:prSet>
      <dgm:spPr/>
    </dgm:pt>
    <dgm:pt modelId="{9AE4693F-563B-4773-B510-20D7604384E0}" type="pres">
      <dgm:prSet presAssocID="{3561CA28-B30C-46DB-BDD0-EF361231C124}" presName="levelTx" presStyleLbl="revTx" presStyleIdx="0" presStyleCnt="0">
        <dgm:presLayoutVars>
          <dgm:chMax val="1"/>
          <dgm:bulletEnabled val="1"/>
        </dgm:presLayoutVars>
      </dgm:prSet>
      <dgm:spPr/>
    </dgm:pt>
  </dgm:ptLst>
  <dgm:cxnLst>
    <dgm:cxn modelId="{79479601-F02C-4B26-AA24-15AFB11B4EE1}" type="presOf" srcId="{62250754-9B09-4841-B0BD-21EE90781523}" destId="{F0A03254-C739-4827-B50B-761C77E1865C}" srcOrd="1" destOrd="0" presId="urn:microsoft.com/office/officeart/2005/8/layout/pyramid1"/>
    <dgm:cxn modelId="{52F31F06-24A1-40E8-B917-141ACD27D2C7}" type="presOf" srcId="{393B0923-935D-4720-9A28-804269C1D98D}" destId="{B85D9DB4-4EDC-46F8-BF8F-FA087446D25E}" srcOrd="0" destOrd="0" presId="urn:microsoft.com/office/officeart/2005/8/layout/pyramid1"/>
    <dgm:cxn modelId="{17863A12-580F-46EF-96E0-F5918EFD849F}" srcId="{A0C48D1A-5A61-4385-A126-6C010F8ED66F}" destId="{6F0E3F04-6290-4199-ADC5-CDAB24997D71}" srcOrd="3" destOrd="0" parTransId="{004CD4B6-1279-4F87-86E1-CC8F320A3002}" sibTransId="{D9FDADD3-9676-49B7-91A8-19779A9F1673}"/>
    <dgm:cxn modelId="{B7038719-7554-4D05-B8D0-6141F1CC9A04}" type="presOf" srcId="{6F0E3F04-6290-4199-ADC5-CDAB24997D71}" destId="{84517E19-0285-4E21-8683-4F210677782F}" srcOrd="1" destOrd="0" presId="urn:microsoft.com/office/officeart/2005/8/layout/pyramid1"/>
    <dgm:cxn modelId="{CB802B1D-398E-4317-9F54-337DDBD8ED4F}" srcId="{A0C48D1A-5A61-4385-A126-6C010F8ED66F}" destId="{0AE5F2CE-6F61-445C-A1DD-E23C9C77D22A}" srcOrd="1" destOrd="0" parTransId="{E2CFB3CC-747C-47D9-9B86-FB1ADE68F6B5}" sibTransId="{1788C5C1-E836-43D0-890C-D2B68CC95EBB}"/>
    <dgm:cxn modelId="{4192051F-E71F-4FEB-AC6E-29F04B6B4840}" srcId="{A0C48D1A-5A61-4385-A126-6C010F8ED66F}" destId="{3561CA28-B30C-46DB-BDD0-EF361231C124}" srcOrd="7" destOrd="0" parTransId="{7B4481A7-3A92-4125-BC17-4C82420F7F63}" sibTransId="{6413A39A-5089-461D-82C3-C90E031905A9}"/>
    <dgm:cxn modelId="{BD2E7022-BC42-494F-B6DB-49D266CA9C12}" type="presOf" srcId="{70178741-6102-4C85-B6C9-5F99F60038A2}" destId="{A853FB11-1D19-4561-8C8A-6451AFA02CE9}" srcOrd="1" destOrd="0" presId="urn:microsoft.com/office/officeart/2005/8/layout/pyramid1"/>
    <dgm:cxn modelId="{2155373A-32E8-4B4C-9E0C-8247ECBA461E}" type="presOf" srcId="{3561CA28-B30C-46DB-BDD0-EF361231C124}" destId="{131A5F21-07EA-4DB4-82CC-D161203F7818}" srcOrd="0" destOrd="0" presId="urn:microsoft.com/office/officeart/2005/8/layout/pyramid1"/>
    <dgm:cxn modelId="{7DD28F5F-E788-48FE-8618-7DF5615CAD59}" type="presOf" srcId="{3561CA28-B30C-46DB-BDD0-EF361231C124}" destId="{9AE4693F-563B-4773-B510-20D7604384E0}" srcOrd="1" destOrd="0" presId="urn:microsoft.com/office/officeart/2005/8/layout/pyramid1"/>
    <dgm:cxn modelId="{56615D48-B5A7-43CE-8FEE-73BC3E3CE52B}" type="presOf" srcId="{E218DA50-529A-4C57-804A-14C92C3AEF8D}" destId="{092743E7-28EC-4753-8B71-47E3B4E663CB}" srcOrd="0" destOrd="0" presId="urn:microsoft.com/office/officeart/2005/8/layout/pyramid1"/>
    <dgm:cxn modelId="{EC491C77-79DC-4FDF-A297-680C962A1A95}" type="presOf" srcId="{393B0923-935D-4720-9A28-804269C1D98D}" destId="{049A3FFC-9970-426C-A838-BF52AA9E6478}" srcOrd="1" destOrd="0" presId="urn:microsoft.com/office/officeart/2005/8/layout/pyramid1"/>
    <dgm:cxn modelId="{7C521E90-96D4-4CAD-88CB-96F7689C345B}" type="presOf" srcId="{6F0E3F04-6290-4199-ADC5-CDAB24997D71}" destId="{D1C2A01D-56CC-4158-894B-E91176E00596}" srcOrd="0" destOrd="0" presId="urn:microsoft.com/office/officeart/2005/8/layout/pyramid1"/>
    <dgm:cxn modelId="{8151AEA0-DD9D-4AE9-82BE-114C9F7B93AF}" srcId="{A0C48D1A-5A61-4385-A126-6C010F8ED66F}" destId="{393B0923-935D-4720-9A28-804269C1D98D}" srcOrd="4" destOrd="0" parTransId="{D1E1D7C9-A092-44A5-B24A-5E95E63E9BA6}" sibTransId="{F47867C3-E533-4086-93BD-3CD42C25A435}"/>
    <dgm:cxn modelId="{378AF2AD-CDDC-4F50-A53C-CD3914FF2264}" type="presOf" srcId="{70178741-6102-4C85-B6C9-5F99F60038A2}" destId="{1BF6AA9C-1625-4AF0-AB1F-29E4ADF7BB99}" srcOrd="0" destOrd="0" presId="urn:microsoft.com/office/officeart/2005/8/layout/pyramid1"/>
    <dgm:cxn modelId="{F3F432AE-01E4-4AC0-A4C5-A7DD4E02B6E3}" srcId="{A0C48D1A-5A61-4385-A126-6C010F8ED66F}" destId="{5820DE83-ABA9-49BF-B5EE-A385F58D7890}" srcOrd="0" destOrd="0" parTransId="{728D5A70-8880-49EC-A9A7-32F32F233E04}" sibTransId="{1B5D302A-D635-44FC-8CF4-BB4403D3FAB2}"/>
    <dgm:cxn modelId="{19481BB5-E4D8-47C9-86D6-EDD9A954A512}" srcId="{A0C48D1A-5A61-4385-A126-6C010F8ED66F}" destId="{70178741-6102-4C85-B6C9-5F99F60038A2}" srcOrd="5" destOrd="0" parTransId="{FD0AC1F1-D62B-4C33-A7BA-BB11DB385BB8}" sibTransId="{2C4893B6-9280-4DC8-B5B9-94F77A4D9D2F}"/>
    <dgm:cxn modelId="{5940ECB7-CE38-4508-9B60-2261C5C6B54B}" type="presOf" srcId="{E218DA50-529A-4C57-804A-14C92C3AEF8D}" destId="{CD4EF638-D6E7-4E20-873D-6C75FD2AB73E}" srcOrd="1" destOrd="0" presId="urn:microsoft.com/office/officeart/2005/8/layout/pyramid1"/>
    <dgm:cxn modelId="{570B1AC1-4F0A-4D8D-BDA8-F24DFB0860AD}" srcId="{A0C48D1A-5A61-4385-A126-6C010F8ED66F}" destId="{E218DA50-529A-4C57-804A-14C92C3AEF8D}" srcOrd="6" destOrd="0" parTransId="{3E07842F-62C9-4363-B1F5-C34A65929070}" sibTransId="{55C5558D-BCE5-433C-801D-3B7F006A193A}"/>
    <dgm:cxn modelId="{1DE117C5-E38F-4EED-B405-93ABE47ACE09}" type="presOf" srcId="{5820DE83-ABA9-49BF-B5EE-A385F58D7890}" destId="{885D472E-B917-4884-BE46-C976AE554918}" srcOrd="1" destOrd="0" presId="urn:microsoft.com/office/officeart/2005/8/layout/pyramid1"/>
    <dgm:cxn modelId="{3DB50ECD-C1C3-4AAF-A169-513D21FBC661}" type="presOf" srcId="{62250754-9B09-4841-B0BD-21EE90781523}" destId="{65F30B48-F775-4EC4-AFAA-390310CC0675}" srcOrd="0" destOrd="0" presId="urn:microsoft.com/office/officeart/2005/8/layout/pyramid1"/>
    <dgm:cxn modelId="{226317D7-D7DF-44BB-8B3B-4A7FC0F55014}" type="presOf" srcId="{A0C48D1A-5A61-4385-A126-6C010F8ED66F}" destId="{D17957E5-CCFB-4F1E-8E8F-6722B5586755}" srcOrd="0" destOrd="0" presId="urn:microsoft.com/office/officeart/2005/8/layout/pyramid1"/>
    <dgm:cxn modelId="{82548CDA-BF3F-4704-B3C5-AA7D3893D0AB}" type="presOf" srcId="{0AE5F2CE-6F61-445C-A1DD-E23C9C77D22A}" destId="{DFA09B64-84AA-46B1-9D41-31678C61B9D9}" srcOrd="0" destOrd="0" presId="urn:microsoft.com/office/officeart/2005/8/layout/pyramid1"/>
    <dgm:cxn modelId="{982357E3-3AA5-474A-8A60-C71873299985}" type="presOf" srcId="{0AE5F2CE-6F61-445C-A1DD-E23C9C77D22A}" destId="{9ED1067E-4953-4F36-AB46-F67365AB2C46}" srcOrd="1" destOrd="0" presId="urn:microsoft.com/office/officeart/2005/8/layout/pyramid1"/>
    <dgm:cxn modelId="{F891E1EC-C2E3-4CCA-8C42-4E71EDB461F2}" type="presOf" srcId="{5820DE83-ABA9-49BF-B5EE-A385F58D7890}" destId="{EDEE6D85-6CA0-4CD1-A8BC-656529C9D85F}" srcOrd="0" destOrd="0" presId="urn:microsoft.com/office/officeart/2005/8/layout/pyramid1"/>
    <dgm:cxn modelId="{CEFA04F7-7D9D-4C1C-A89B-E720472088F3}" srcId="{A0C48D1A-5A61-4385-A126-6C010F8ED66F}" destId="{62250754-9B09-4841-B0BD-21EE90781523}" srcOrd="2" destOrd="0" parTransId="{7954392A-1235-41A7-A813-C7DBA5ED0E06}" sibTransId="{7641DEDB-F461-4F4F-8D6B-679E70DCC271}"/>
    <dgm:cxn modelId="{6A32935E-6910-464D-9483-742786EEC6F8}" type="presParOf" srcId="{D17957E5-CCFB-4F1E-8E8F-6722B5586755}" destId="{F175EBD4-AA97-4113-9E02-404B63FD33FC}" srcOrd="0" destOrd="0" presId="urn:microsoft.com/office/officeart/2005/8/layout/pyramid1"/>
    <dgm:cxn modelId="{31C42CF9-80B4-4A9A-883A-A4D558524E67}" type="presParOf" srcId="{F175EBD4-AA97-4113-9E02-404B63FD33FC}" destId="{EDEE6D85-6CA0-4CD1-A8BC-656529C9D85F}" srcOrd="0" destOrd="0" presId="urn:microsoft.com/office/officeart/2005/8/layout/pyramid1"/>
    <dgm:cxn modelId="{0A37724D-84B1-4246-B188-2D177024EC17}" type="presParOf" srcId="{F175EBD4-AA97-4113-9E02-404B63FD33FC}" destId="{885D472E-B917-4884-BE46-C976AE554918}" srcOrd="1" destOrd="0" presId="urn:microsoft.com/office/officeart/2005/8/layout/pyramid1"/>
    <dgm:cxn modelId="{2183A692-A8A8-4200-81B7-00DE7EE94689}" type="presParOf" srcId="{D17957E5-CCFB-4F1E-8E8F-6722B5586755}" destId="{CC668FB4-8D89-4C5B-9BC4-65F8B370326D}" srcOrd="1" destOrd="0" presId="urn:microsoft.com/office/officeart/2005/8/layout/pyramid1"/>
    <dgm:cxn modelId="{C5979C76-95ED-48B8-908C-340416FABA72}" type="presParOf" srcId="{CC668FB4-8D89-4C5B-9BC4-65F8B370326D}" destId="{DFA09B64-84AA-46B1-9D41-31678C61B9D9}" srcOrd="0" destOrd="0" presId="urn:microsoft.com/office/officeart/2005/8/layout/pyramid1"/>
    <dgm:cxn modelId="{AB267D3C-5FAC-47DB-9B34-CB90D3F70289}" type="presParOf" srcId="{CC668FB4-8D89-4C5B-9BC4-65F8B370326D}" destId="{9ED1067E-4953-4F36-AB46-F67365AB2C46}" srcOrd="1" destOrd="0" presId="urn:microsoft.com/office/officeart/2005/8/layout/pyramid1"/>
    <dgm:cxn modelId="{A688F456-B74B-420D-B38E-8A5826B852A0}" type="presParOf" srcId="{D17957E5-CCFB-4F1E-8E8F-6722B5586755}" destId="{212747C8-0B0C-4222-9BC5-EC664EE996B3}" srcOrd="2" destOrd="0" presId="urn:microsoft.com/office/officeart/2005/8/layout/pyramid1"/>
    <dgm:cxn modelId="{E07BF63E-9FBA-401C-AB28-7089000BFC00}" type="presParOf" srcId="{212747C8-0B0C-4222-9BC5-EC664EE996B3}" destId="{65F30B48-F775-4EC4-AFAA-390310CC0675}" srcOrd="0" destOrd="0" presId="urn:microsoft.com/office/officeart/2005/8/layout/pyramid1"/>
    <dgm:cxn modelId="{9095CAED-44C1-4467-9CE4-CA2C959C11A8}" type="presParOf" srcId="{212747C8-0B0C-4222-9BC5-EC664EE996B3}" destId="{F0A03254-C739-4827-B50B-761C77E1865C}" srcOrd="1" destOrd="0" presId="urn:microsoft.com/office/officeart/2005/8/layout/pyramid1"/>
    <dgm:cxn modelId="{36EFA3E8-9511-469F-9F0E-DCE4F1C136FA}" type="presParOf" srcId="{D17957E5-CCFB-4F1E-8E8F-6722B5586755}" destId="{BC96AE09-4D40-4813-A3D5-850BE85ABDB8}" srcOrd="3" destOrd="0" presId="urn:microsoft.com/office/officeart/2005/8/layout/pyramid1"/>
    <dgm:cxn modelId="{A7ADF664-2511-459E-8EF3-5FE542446DE4}" type="presParOf" srcId="{BC96AE09-4D40-4813-A3D5-850BE85ABDB8}" destId="{D1C2A01D-56CC-4158-894B-E91176E00596}" srcOrd="0" destOrd="0" presId="urn:microsoft.com/office/officeart/2005/8/layout/pyramid1"/>
    <dgm:cxn modelId="{2F1DA85A-9812-4A0A-B0FC-B4935ADBC859}" type="presParOf" srcId="{BC96AE09-4D40-4813-A3D5-850BE85ABDB8}" destId="{84517E19-0285-4E21-8683-4F210677782F}" srcOrd="1" destOrd="0" presId="urn:microsoft.com/office/officeart/2005/8/layout/pyramid1"/>
    <dgm:cxn modelId="{190A8F44-2E43-448E-8FE2-5AF62AF643FE}" type="presParOf" srcId="{D17957E5-CCFB-4F1E-8E8F-6722B5586755}" destId="{64E9DBCB-83CA-4C82-8904-0C3F91885351}" srcOrd="4" destOrd="0" presId="urn:microsoft.com/office/officeart/2005/8/layout/pyramid1"/>
    <dgm:cxn modelId="{08BE18AF-EC27-4A7D-92F0-6599596B6FEC}" type="presParOf" srcId="{64E9DBCB-83CA-4C82-8904-0C3F91885351}" destId="{B85D9DB4-4EDC-46F8-BF8F-FA087446D25E}" srcOrd="0" destOrd="0" presId="urn:microsoft.com/office/officeart/2005/8/layout/pyramid1"/>
    <dgm:cxn modelId="{C94C7F45-4519-40AF-8273-769159AC90ED}" type="presParOf" srcId="{64E9DBCB-83CA-4C82-8904-0C3F91885351}" destId="{049A3FFC-9970-426C-A838-BF52AA9E6478}" srcOrd="1" destOrd="0" presId="urn:microsoft.com/office/officeart/2005/8/layout/pyramid1"/>
    <dgm:cxn modelId="{6E81410F-A663-4491-836C-A3BE616B87C8}" type="presParOf" srcId="{D17957E5-CCFB-4F1E-8E8F-6722B5586755}" destId="{983493B3-B3A7-4862-B07F-745F26B481F5}" srcOrd="5" destOrd="0" presId="urn:microsoft.com/office/officeart/2005/8/layout/pyramid1"/>
    <dgm:cxn modelId="{64663F1C-66C0-4AC1-A470-8AD55E1BD7DE}" type="presParOf" srcId="{983493B3-B3A7-4862-B07F-745F26B481F5}" destId="{1BF6AA9C-1625-4AF0-AB1F-29E4ADF7BB99}" srcOrd="0" destOrd="0" presId="urn:microsoft.com/office/officeart/2005/8/layout/pyramid1"/>
    <dgm:cxn modelId="{0D3214EA-D826-476D-92FC-3B7AA90937FD}" type="presParOf" srcId="{983493B3-B3A7-4862-B07F-745F26B481F5}" destId="{A853FB11-1D19-4561-8C8A-6451AFA02CE9}" srcOrd="1" destOrd="0" presId="urn:microsoft.com/office/officeart/2005/8/layout/pyramid1"/>
    <dgm:cxn modelId="{68F2A5F3-5FD4-45DF-9C61-CAE36DC7A8B3}" type="presParOf" srcId="{D17957E5-CCFB-4F1E-8E8F-6722B5586755}" destId="{BBB3FD66-C0E5-4A98-B63C-50B9A22F18C0}" srcOrd="6" destOrd="0" presId="urn:microsoft.com/office/officeart/2005/8/layout/pyramid1"/>
    <dgm:cxn modelId="{9F31EA6C-57BF-497F-A364-C12F9E6E4ADC}" type="presParOf" srcId="{BBB3FD66-C0E5-4A98-B63C-50B9A22F18C0}" destId="{092743E7-28EC-4753-8B71-47E3B4E663CB}" srcOrd="0" destOrd="0" presId="urn:microsoft.com/office/officeart/2005/8/layout/pyramid1"/>
    <dgm:cxn modelId="{56602C23-D7A4-4860-AE99-1AECBA130E28}" type="presParOf" srcId="{BBB3FD66-C0E5-4A98-B63C-50B9A22F18C0}" destId="{CD4EF638-D6E7-4E20-873D-6C75FD2AB73E}" srcOrd="1" destOrd="0" presId="urn:microsoft.com/office/officeart/2005/8/layout/pyramid1"/>
    <dgm:cxn modelId="{A3351682-6541-46FF-82C9-A6B3F36F5C06}" type="presParOf" srcId="{D17957E5-CCFB-4F1E-8E8F-6722B5586755}" destId="{29AB59E4-DC4F-4BF2-A7D3-EEDD415F1F39}" srcOrd="7" destOrd="0" presId="urn:microsoft.com/office/officeart/2005/8/layout/pyramid1"/>
    <dgm:cxn modelId="{124384C9-3BAC-4A56-B70A-8DCE7B88D02F}" type="presParOf" srcId="{29AB59E4-DC4F-4BF2-A7D3-EEDD415F1F39}" destId="{131A5F21-07EA-4DB4-82CC-D161203F7818}" srcOrd="0" destOrd="0" presId="urn:microsoft.com/office/officeart/2005/8/layout/pyramid1"/>
    <dgm:cxn modelId="{96618F71-81C2-4A8A-8E19-B91B6BB2D3CC}" type="presParOf" srcId="{29AB59E4-DC4F-4BF2-A7D3-EEDD415F1F39}" destId="{9AE4693F-563B-4773-B510-20D7604384E0}" srcOrd="1" destOrd="0" presId="urn:microsoft.com/office/officeart/2005/8/layout/pyramid1"/>
  </dgm:cxnLst>
  <dgm:bg>
    <a:solidFill>
      <a:schemeClr val="bg1"/>
    </a:solidFill>
  </dgm:bg>
  <dgm:whole>
    <a:ln>
      <a:solidFill>
        <a:schemeClr val="accent1">
          <a:lumMod val="60000"/>
          <a:lumOff val="40000"/>
        </a:schemeClr>
      </a:solid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916C19-F4A7-4557-9981-59D1873C56FA}">
      <dsp:nvSpPr>
        <dsp:cNvPr id="0" name=""/>
        <dsp:cNvSpPr/>
      </dsp:nvSpPr>
      <dsp:spPr>
        <a:xfrm>
          <a:off x="4396125" y="2551994"/>
          <a:ext cx="1948773" cy="1948773"/>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fr-FR" sz="2700" b="1" kern="1200" dirty="0"/>
            <a:t>Finalités</a:t>
          </a:r>
          <a:endParaRPr lang="fr-FR" sz="2700" kern="1200" dirty="0"/>
        </a:p>
      </dsp:txBody>
      <dsp:txXfrm>
        <a:off x="4681516" y="2837385"/>
        <a:ext cx="1377991" cy="1377991"/>
      </dsp:txXfrm>
    </dsp:sp>
    <dsp:sp modelId="{99AFFBB7-E72F-4148-9D09-58291FA68C7F}">
      <dsp:nvSpPr>
        <dsp:cNvPr id="0" name=""/>
        <dsp:cNvSpPr/>
      </dsp:nvSpPr>
      <dsp:spPr>
        <a:xfrm rot="16200000">
          <a:off x="5067240" y="2232393"/>
          <a:ext cx="606543" cy="32657"/>
        </a:xfrm>
        <a:custGeom>
          <a:avLst/>
          <a:gdLst/>
          <a:ahLst/>
          <a:cxnLst/>
          <a:rect l="0" t="0" r="0" b="0"/>
          <a:pathLst>
            <a:path>
              <a:moveTo>
                <a:pt x="0" y="16328"/>
              </a:moveTo>
              <a:lnTo>
                <a:pt x="606543" y="1632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FR" sz="500" kern="1200"/>
        </a:p>
      </dsp:txBody>
      <dsp:txXfrm>
        <a:off x="5355348" y="2233558"/>
        <a:ext cx="30327" cy="30327"/>
      </dsp:txXfrm>
    </dsp:sp>
    <dsp:sp modelId="{3211CB6C-84C3-4646-8C51-1A53C0D0E75E}">
      <dsp:nvSpPr>
        <dsp:cNvPr id="0" name=""/>
        <dsp:cNvSpPr/>
      </dsp:nvSpPr>
      <dsp:spPr>
        <a:xfrm>
          <a:off x="4307144" y="30839"/>
          <a:ext cx="2126735" cy="1914611"/>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fr-FR" sz="1400" b="1" kern="1200" dirty="0"/>
            <a:t>Protection des salariés</a:t>
          </a:r>
          <a:endParaRPr lang="fr-FR" sz="1400" kern="1200" dirty="0"/>
        </a:p>
      </dsp:txBody>
      <dsp:txXfrm>
        <a:off x="4618597" y="311227"/>
        <a:ext cx="1503829" cy="1353835"/>
      </dsp:txXfrm>
    </dsp:sp>
    <dsp:sp modelId="{EF1BBE3B-1BB4-46F6-8DBD-C56E7CB71445}">
      <dsp:nvSpPr>
        <dsp:cNvPr id="0" name=""/>
        <dsp:cNvSpPr/>
      </dsp:nvSpPr>
      <dsp:spPr>
        <a:xfrm rot="1869448">
          <a:off x="6163681" y="4160030"/>
          <a:ext cx="563745" cy="32657"/>
        </a:xfrm>
        <a:custGeom>
          <a:avLst/>
          <a:gdLst/>
          <a:ahLst/>
          <a:cxnLst/>
          <a:rect l="0" t="0" r="0" b="0"/>
          <a:pathLst>
            <a:path>
              <a:moveTo>
                <a:pt x="0" y="16328"/>
              </a:moveTo>
              <a:lnTo>
                <a:pt x="563745" y="1632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FR" sz="500" kern="1200"/>
        </a:p>
      </dsp:txBody>
      <dsp:txXfrm>
        <a:off x="6431461" y="4162265"/>
        <a:ext cx="28187" cy="28187"/>
      </dsp:txXfrm>
    </dsp:sp>
    <dsp:sp modelId="{33F5E1DB-F92E-4299-8ACE-3B48BE8BC7E4}">
      <dsp:nvSpPr>
        <dsp:cNvPr id="0" name=""/>
        <dsp:cNvSpPr/>
      </dsp:nvSpPr>
      <dsp:spPr>
        <a:xfrm>
          <a:off x="6546210" y="3851951"/>
          <a:ext cx="1948773" cy="1948773"/>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fr-FR" sz="1400" b="1" kern="1200" dirty="0"/>
            <a:t>Aménagements des relations collectives</a:t>
          </a:r>
          <a:endParaRPr lang="fr-FR" sz="1400" kern="1200" dirty="0"/>
        </a:p>
      </dsp:txBody>
      <dsp:txXfrm>
        <a:off x="6831601" y="4137342"/>
        <a:ext cx="1377991" cy="1377991"/>
      </dsp:txXfrm>
    </dsp:sp>
    <dsp:sp modelId="{96555440-9F51-4CBD-8831-CEB344D6A7EB}">
      <dsp:nvSpPr>
        <dsp:cNvPr id="0" name=""/>
        <dsp:cNvSpPr/>
      </dsp:nvSpPr>
      <dsp:spPr>
        <a:xfrm rot="9029880">
          <a:off x="3955576" y="4139152"/>
          <a:ext cx="606189" cy="32657"/>
        </a:xfrm>
        <a:custGeom>
          <a:avLst/>
          <a:gdLst/>
          <a:ahLst/>
          <a:cxnLst/>
          <a:rect l="0" t="0" r="0" b="0"/>
          <a:pathLst>
            <a:path>
              <a:moveTo>
                <a:pt x="0" y="16328"/>
              </a:moveTo>
              <a:lnTo>
                <a:pt x="606189" y="16328"/>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fr-FR" sz="500" kern="1200"/>
        </a:p>
      </dsp:txBody>
      <dsp:txXfrm rot="10800000">
        <a:off x="4243516" y="4140326"/>
        <a:ext cx="30309" cy="30309"/>
      </dsp:txXfrm>
    </dsp:sp>
    <dsp:sp modelId="{D450D389-0405-43FF-A238-DA1F556DBBE5}">
      <dsp:nvSpPr>
        <dsp:cNvPr id="0" name=""/>
        <dsp:cNvSpPr/>
      </dsp:nvSpPr>
      <dsp:spPr>
        <a:xfrm>
          <a:off x="2172443" y="3810195"/>
          <a:ext cx="1948773" cy="1948773"/>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fr-FR" sz="1400" b="1" kern="1200" dirty="0"/>
            <a:t>Protection de l’emploi</a:t>
          </a:r>
          <a:endParaRPr lang="fr-FR" sz="1400" kern="1200" dirty="0"/>
        </a:p>
      </dsp:txBody>
      <dsp:txXfrm>
        <a:off x="2457834" y="4095586"/>
        <a:ext cx="1377991" cy="137799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EE6D85-6CA0-4CD1-A8BC-656529C9D85F}">
      <dsp:nvSpPr>
        <dsp:cNvPr id="0" name=""/>
        <dsp:cNvSpPr/>
      </dsp:nvSpPr>
      <dsp:spPr>
        <a:xfrm>
          <a:off x="3556000" y="0"/>
          <a:ext cx="1016000" cy="633877"/>
        </a:xfrm>
        <a:prstGeom prst="trapezoid">
          <a:avLst>
            <a:gd name="adj" fmla="val 80142"/>
          </a:avLst>
        </a:prstGeom>
        <a:solidFill>
          <a:schemeClr val="bg2">
            <a:lumMod val="50000"/>
          </a:schemeClr>
        </a:solidFill>
        <a:ln w="15875" cap="flat" cmpd="sng" algn="ctr">
          <a:solidFill>
            <a:schemeClr val="accent3">
              <a:lumMod val="5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fr-FR" sz="1300" kern="1200" dirty="0">
              <a:solidFill>
                <a:schemeClr val="tx1"/>
              </a:solidFill>
            </a:rPr>
            <a:t>Constitution</a:t>
          </a:r>
        </a:p>
      </dsp:txBody>
      <dsp:txXfrm>
        <a:off x="3556000" y="0"/>
        <a:ext cx="1016000" cy="633877"/>
      </dsp:txXfrm>
    </dsp:sp>
    <dsp:sp modelId="{DFA09B64-84AA-46B1-9D41-31678C61B9D9}">
      <dsp:nvSpPr>
        <dsp:cNvPr id="0" name=""/>
        <dsp:cNvSpPr/>
      </dsp:nvSpPr>
      <dsp:spPr>
        <a:xfrm>
          <a:off x="3047999" y="633877"/>
          <a:ext cx="2032000" cy="633877"/>
        </a:xfrm>
        <a:prstGeom prst="trapezoid">
          <a:avLst>
            <a:gd name="adj" fmla="val 80142"/>
          </a:avLst>
        </a:prstGeom>
        <a:solidFill>
          <a:schemeClr val="bg2">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fr-FR" sz="1300" kern="1200" dirty="0"/>
            <a:t>Lois et ordonnances</a:t>
          </a:r>
        </a:p>
      </dsp:txBody>
      <dsp:txXfrm>
        <a:off x="3403600" y="633877"/>
        <a:ext cx="1320800" cy="633877"/>
      </dsp:txXfrm>
    </dsp:sp>
    <dsp:sp modelId="{65F30B48-F775-4EC4-AFAA-390310CC0675}">
      <dsp:nvSpPr>
        <dsp:cNvPr id="0" name=""/>
        <dsp:cNvSpPr/>
      </dsp:nvSpPr>
      <dsp:spPr>
        <a:xfrm>
          <a:off x="2539999" y="1267754"/>
          <a:ext cx="3048000" cy="633877"/>
        </a:xfrm>
        <a:prstGeom prst="trapezoid">
          <a:avLst>
            <a:gd name="adj" fmla="val 80142"/>
          </a:avLst>
        </a:prstGeom>
        <a:solidFill>
          <a:schemeClr val="bg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fr-FR" sz="1300" kern="1200" dirty="0"/>
            <a:t>Règlements : décrets et arrêtés</a:t>
          </a:r>
        </a:p>
        <a:p>
          <a:pPr marL="0" lvl="0" indent="0" algn="ctr" defTabSz="577850">
            <a:lnSpc>
              <a:spcPct val="90000"/>
            </a:lnSpc>
            <a:spcBef>
              <a:spcPct val="0"/>
            </a:spcBef>
            <a:spcAft>
              <a:spcPct val="35000"/>
            </a:spcAft>
            <a:buNone/>
          </a:pPr>
          <a:endParaRPr lang="fr-FR" sz="1300" kern="1200" dirty="0"/>
        </a:p>
      </dsp:txBody>
      <dsp:txXfrm>
        <a:off x="3073399" y="1267754"/>
        <a:ext cx="1981200" cy="633877"/>
      </dsp:txXfrm>
    </dsp:sp>
    <dsp:sp modelId="{D1C2A01D-56CC-4158-894B-E91176E00596}">
      <dsp:nvSpPr>
        <dsp:cNvPr id="0" name=""/>
        <dsp:cNvSpPr/>
      </dsp:nvSpPr>
      <dsp:spPr>
        <a:xfrm>
          <a:off x="2032000" y="1901631"/>
          <a:ext cx="4064000" cy="633877"/>
        </a:xfrm>
        <a:prstGeom prst="trapezoid">
          <a:avLst>
            <a:gd name="adj" fmla="val 80142"/>
          </a:avLst>
        </a:prstGeom>
        <a:solidFill>
          <a:schemeClr val="accent6">
            <a:lumMod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fr-FR" sz="1300" kern="1200" dirty="0"/>
            <a:t>Conventions et accords collectifs nationaux</a:t>
          </a:r>
        </a:p>
      </dsp:txBody>
      <dsp:txXfrm>
        <a:off x="2743199" y="1901631"/>
        <a:ext cx="2641600" cy="633877"/>
      </dsp:txXfrm>
    </dsp:sp>
    <dsp:sp modelId="{B85D9DB4-4EDC-46F8-BF8F-FA087446D25E}">
      <dsp:nvSpPr>
        <dsp:cNvPr id="0" name=""/>
        <dsp:cNvSpPr/>
      </dsp:nvSpPr>
      <dsp:spPr>
        <a:xfrm>
          <a:off x="1523999" y="2535508"/>
          <a:ext cx="5080000" cy="633877"/>
        </a:xfrm>
        <a:prstGeom prst="trapezoid">
          <a:avLst>
            <a:gd name="adj" fmla="val 80142"/>
          </a:avLst>
        </a:prstGeom>
        <a:solidFill>
          <a:schemeClr val="accent6">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fr-FR" sz="1300" kern="1200" dirty="0"/>
            <a:t>Accords d’entreprise</a:t>
          </a:r>
        </a:p>
      </dsp:txBody>
      <dsp:txXfrm>
        <a:off x="2412999" y="2535508"/>
        <a:ext cx="3302000" cy="633877"/>
      </dsp:txXfrm>
    </dsp:sp>
    <dsp:sp modelId="{1BF6AA9C-1625-4AF0-AB1F-29E4ADF7BB99}">
      <dsp:nvSpPr>
        <dsp:cNvPr id="0" name=""/>
        <dsp:cNvSpPr/>
      </dsp:nvSpPr>
      <dsp:spPr>
        <a:xfrm>
          <a:off x="1015999" y="3169385"/>
          <a:ext cx="6096000" cy="633877"/>
        </a:xfrm>
        <a:prstGeom prst="trapezoid">
          <a:avLst>
            <a:gd name="adj" fmla="val 80142"/>
          </a:avLst>
        </a:prstGeom>
        <a:solidFill>
          <a:schemeClr val="accent6">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fr-FR" sz="1300" kern="1200" dirty="0"/>
            <a:t>Usages professionnels</a:t>
          </a:r>
        </a:p>
      </dsp:txBody>
      <dsp:txXfrm>
        <a:off x="2082799" y="3169385"/>
        <a:ext cx="3962400" cy="633877"/>
      </dsp:txXfrm>
    </dsp:sp>
    <dsp:sp modelId="{092743E7-28EC-4753-8B71-47E3B4E663CB}">
      <dsp:nvSpPr>
        <dsp:cNvPr id="0" name=""/>
        <dsp:cNvSpPr/>
      </dsp:nvSpPr>
      <dsp:spPr>
        <a:xfrm>
          <a:off x="507999" y="3803262"/>
          <a:ext cx="7112000" cy="633877"/>
        </a:xfrm>
        <a:prstGeom prst="trapezoid">
          <a:avLst>
            <a:gd name="adj" fmla="val 80142"/>
          </a:avLst>
        </a:prstGeom>
        <a:solidFill>
          <a:schemeClr val="accent6">
            <a:lumMod val="40000"/>
            <a:lumOff val="6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fr-FR" sz="1300" kern="1200" dirty="0"/>
            <a:t>Règlement intérieur d’entreprise</a:t>
          </a:r>
        </a:p>
      </dsp:txBody>
      <dsp:txXfrm>
        <a:off x="1752599" y="3803262"/>
        <a:ext cx="4622800" cy="633877"/>
      </dsp:txXfrm>
    </dsp:sp>
    <dsp:sp modelId="{131A5F21-07EA-4DB4-82CC-D161203F7818}">
      <dsp:nvSpPr>
        <dsp:cNvPr id="0" name=""/>
        <dsp:cNvSpPr/>
      </dsp:nvSpPr>
      <dsp:spPr>
        <a:xfrm>
          <a:off x="0" y="4437139"/>
          <a:ext cx="8128000" cy="633877"/>
        </a:xfrm>
        <a:prstGeom prst="trapezoid">
          <a:avLst>
            <a:gd name="adj" fmla="val 80142"/>
          </a:avLst>
        </a:prstGeom>
        <a:solidFill>
          <a:schemeClr val="accent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fr-FR" sz="1300" kern="1200" dirty="0"/>
            <a:t>Contrat de travail</a:t>
          </a:r>
        </a:p>
      </dsp:txBody>
      <dsp:txXfrm>
        <a:off x="1422399" y="4437139"/>
        <a:ext cx="5283200" cy="633877"/>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fr-FR"/>
              <a:t>Modifiez le style du titre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9/27/2023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‹N°›</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fr-FR"/>
              <a:t>Modifiez le style du titre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ncho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fr-FR"/>
              <a:t>Modifiez le style du titre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8A87A34-81AB-432B-8DAE-1953F412C126}" type="datetimeFigureOut">
              <a:rPr lang="en-US" dirty="0"/>
              <a:t>9/27/2023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fr-FR"/>
              <a:t>Modifiez le style du titre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fr-FR"/>
              <a:t>Modifiez le style du titre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Content Placeholder 3"/>
          <p:cNvSpPr>
            <a:spLocks noGrp="1"/>
          </p:cNvSpPr>
          <p:nvPr>
            <p:ph sz="half" idx="2"/>
          </p:nvPr>
        </p:nvSpPr>
        <p:spPr>
          <a:xfrm>
            <a:off x="1447191" y="2824269"/>
            <a:ext cx="4645152" cy="2644457"/>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Content Placeholder 5"/>
          <p:cNvSpPr>
            <a:spLocks noGrp="1"/>
          </p:cNvSpPr>
          <p:nvPr>
            <p:ph sz="quarter" idx="4"/>
          </p:nvPr>
        </p:nvSpPr>
        <p:spPr>
          <a:xfrm>
            <a:off x="6412362" y="2821491"/>
            <a:ext cx="4645152" cy="2637371"/>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9/27/2023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fr-FR"/>
              <a:t>Modifiez le style du titre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9/27/2023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9/27/2023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9/27/2023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‹N°›</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www.la-croix.com/Actualite/France/Les-35-heures-et-leurs-differents-amenagements-_NG_-2012-02-27-772705"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721744" y="2268292"/>
            <a:ext cx="8637073" cy="1184619"/>
          </a:xfrm>
        </p:spPr>
        <p:txBody>
          <a:bodyPr/>
          <a:lstStyle/>
          <a:p>
            <a:r>
              <a:rPr lang="fr-FR" dirty="0"/>
              <a:t>Droit du travail</a:t>
            </a:r>
          </a:p>
        </p:txBody>
      </p:sp>
      <p:sp>
        <p:nvSpPr>
          <p:cNvPr id="3" name="Sous-titre 2"/>
          <p:cNvSpPr>
            <a:spLocks noGrp="1"/>
          </p:cNvSpPr>
          <p:nvPr>
            <p:ph type="subTitle" idx="1"/>
          </p:nvPr>
        </p:nvSpPr>
        <p:spPr>
          <a:xfrm>
            <a:off x="2595201" y="4121623"/>
            <a:ext cx="8637072" cy="1269242"/>
          </a:xfrm>
        </p:spPr>
        <p:txBody>
          <a:bodyPr/>
          <a:lstStyle/>
          <a:p>
            <a:pPr algn="ctr"/>
            <a:r>
              <a:rPr lang="fr-FR" sz="2400" b="1"/>
              <a:t>DOSSIER </a:t>
            </a:r>
            <a:r>
              <a:rPr lang="fr-FR" sz="2400" b="1" dirty="0"/>
              <a:t>1: Qu’est-ce que le droit du travail ?</a:t>
            </a:r>
          </a:p>
          <a:p>
            <a:endParaRPr lang="fr-FR" dirty="0"/>
          </a:p>
        </p:txBody>
      </p:sp>
      <p:sp>
        <p:nvSpPr>
          <p:cNvPr id="4" name="ZoneTexte 3"/>
          <p:cNvSpPr txBox="1"/>
          <p:nvPr/>
        </p:nvSpPr>
        <p:spPr>
          <a:xfrm>
            <a:off x="464024" y="300251"/>
            <a:ext cx="3302758" cy="369332"/>
          </a:xfrm>
          <a:prstGeom prst="rect">
            <a:avLst/>
          </a:prstGeom>
          <a:noFill/>
        </p:spPr>
        <p:txBody>
          <a:bodyPr wrap="square" rtlCol="0">
            <a:spAutoFit/>
          </a:bodyPr>
          <a:lstStyle/>
          <a:p>
            <a:r>
              <a:rPr lang="fr-FR" dirty="0"/>
              <a:t>Mme CHATTI</a:t>
            </a:r>
          </a:p>
        </p:txBody>
      </p:sp>
      <p:pic>
        <p:nvPicPr>
          <p:cNvPr id="6" name="Image 5"/>
          <p:cNvPicPr/>
          <p:nvPr/>
        </p:nvPicPr>
        <p:blipFill>
          <a:blip r:embed="rId2"/>
          <a:stretch>
            <a:fillRect/>
          </a:stretch>
        </p:blipFill>
        <p:spPr>
          <a:xfrm>
            <a:off x="9171296" y="469709"/>
            <a:ext cx="1883556" cy="1519943"/>
          </a:xfrm>
          <a:prstGeom prst="rect">
            <a:avLst/>
          </a:prstGeom>
        </p:spPr>
      </p:pic>
    </p:spTree>
    <p:extLst>
      <p:ext uri="{BB962C8B-B14F-4D97-AF65-F5344CB8AC3E}">
        <p14:creationId xmlns:p14="http://schemas.microsoft.com/office/powerpoint/2010/main" val="9357744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96287" y="382137"/>
            <a:ext cx="10058567" cy="1471617"/>
          </a:xfrm>
        </p:spPr>
        <p:txBody>
          <a:bodyPr>
            <a:normAutofit fontScale="90000"/>
          </a:bodyPr>
          <a:lstStyle/>
          <a:p>
            <a:r>
              <a:rPr lang="fr-FR" dirty="0"/>
              <a:t>3. Notion d’employeur et de salarié</a:t>
            </a:r>
            <a:br>
              <a:rPr lang="fr-FR" dirty="0"/>
            </a:br>
            <a:br>
              <a:rPr lang="fr-FR" dirty="0"/>
            </a:br>
            <a:r>
              <a:rPr lang="fr-FR" dirty="0"/>
              <a:t>a. </a:t>
            </a:r>
            <a:r>
              <a:rPr lang="fr-FR" u="sng" dirty="0"/>
              <a:t>L’employeur</a:t>
            </a:r>
            <a:br>
              <a:rPr lang="fr-FR" dirty="0"/>
            </a:br>
            <a:endParaRPr lang="fr-FR" dirty="0"/>
          </a:p>
        </p:txBody>
      </p:sp>
      <p:sp>
        <p:nvSpPr>
          <p:cNvPr id="3" name="Espace réservé du contenu 2"/>
          <p:cNvSpPr>
            <a:spLocks noGrp="1"/>
          </p:cNvSpPr>
          <p:nvPr>
            <p:ph idx="1"/>
          </p:nvPr>
        </p:nvSpPr>
        <p:spPr>
          <a:xfrm>
            <a:off x="313899" y="2015732"/>
            <a:ext cx="11354937" cy="4153056"/>
          </a:xfrm>
        </p:spPr>
        <p:txBody>
          <a:bodyPr>
            <a:normAutofit/>
          </a:bodyPr>
          <a:lstStyle/>
          <a:p>
            <a:pPr algn="ctr">
              <a:buFont typeface="Wingdings" panose="05000000000000000000" pitchFamily="2" charset="2"/>
              <a:buChar char="Ø"/>
            </a:pPr>
            <a:r>
              <a:rPr lang="fr-FR" dirty="0"/>
              <a:t> </a:t>
            </a:r>
            <a:r>
              <a:rPr lang="fr-FR" b="1" dirty="0"/>
              <a:t>Est employeur celui ou celle qui donne un travail à accomplir sous ses ordres stricts.</a:t>
            </a:r>
          </a:p>
          <a:p>
            <a:pPr marL="0" indent="0">
              <a:buNone/>
            </a:pPr>
            <a:r>
              <a:rPr lang="fr-FR" u="sng" dirty="0"/>
              <a:t>Au regard du droit, l'employeur est celui qui</a:t>
            </a:r>
            <a:r>
              <a:rPr lang="fr-FR" dirty="0"/>
              <a:t> :</a:t>
            </a:r>
          </a:p>
          <a:p>
            <a:pPr lvl="0"/>
            <a:r>
              <a:rPr lang="fr-FR" dirty="0"/>
              <a:t>fournit un travail à exécuter ;</a:t>
            </a:r>
          </a:p>
          <a:p>
            <a:pPr lvl="0"/>
            <a:r>
              <a:rPr lang="fr-FR" dirty="0"/>
              <a:t>donne les instructions (ou fournit un environnement, une organisation) relatives aux conditions d'exécution du travail à accomplir ;</a:t>
            </a:r>
          </a:p>
          <a:p>
            <a:pPr lvl="0"/>
            <a:r>
              <a:rPr lang="fr-FR" dirty="0"/>
              <a:t>contrôle et surveille l'exécution de ce travail ;</a:t>
            </a:r>
          </a:p>
          <a:p>
            <a:pPr lvl="0"/>
            <a:r>
              <a:rPr lang="fr-FR" dirty="0"/>
              <a:t>sanctionne d'éventuels manquements quant à l'exécution de ce travail ;</a:t>
            </a:r>
          </a:p>
          <a:p>
            <a:pPr lvl="0"/>
            <a:r>
              <a:rPr lang="fr-FR" dirty="0"/>
              <a:t>rémunère l'exécution de ce travail.</a:t>
            </a:r>
          </a:p>
          <a:p>
            <a:pPr marL="0" indent="0">
              <a:buNone/>
            </a:pPr>
            <a:endParaRPr lang="fr-FR" dirty="0"/>
          </a:p>
        </p:txBody>
      </p:sp>
    </p:spTree>
    <p:extLst>
      <p:ext uri="{BB962C8B-B14F-4D97-AF65-F5344CB8AC3E}">
        <p14:creationId xmlns:p14="http://schemas.microsoft.com/office/powerpoint/2010/main" val="138304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451579" y="804520"/>
            <a:ext cx="9603275" cy="874156"/>
          </a:xfrm>
        </p:spPr>
        <p:txBody>
          <a:bodyPr>
            <a:normAutofit fontScale="90000"/>
          </a:bodyPr>
          <a:lstStyle/>
          <a:p>
            <a:r>
              <a:rPr lang="fr-FR" u="sng" dirty="0"/>
              <a:t>b. Le salarié</a:t>
            </a:r>
            <a:br>
              <a:rPr lang="fr-FR" dirty="0"/>
            </a:br>
            <a:endParaRPr lang="fr-FR" dirty="0"/>
          </a:p>
        </p:txBody>
      </p:sp>
      <p:sp>
        <p:nvSpPr>
          <p:cNvPr id="3" name="Espace réservé du contenu 2"/>
          <p:cNvSpPr>
            <a:spLocks noGrp="1"/>
          </p:cNvSpPr>
          <p:nvPr>
            <p:ph idx="1"/>
          </p:nvPr>
        </p:nvSpPr>
        <p:spPr>
          <a:xfrm>
            <a:off x="559559" y="1883391"/>
            <a:ext cx="11054686" cy="4203509"/>
          </a:xfrm>
        </p:spPr>
        <p:txBody>
          <a:bodyPr>
            <a:normAutofit/>
          </a:bodyPr>
          <a:lstStyle/>
          <a:p>
            <a:pPr algn="just">
              <a:lnSpc>
                <a:spcPct val="150000"/>
              </a:lnSpc>
            </a:pPr>
            <a:r>
              <a:rPr lang="fr-FR" dirty="0"/>
              <a:t>Le salarié se définit comme une personne physique liée à un employeur par la conclusion d’un contrat de travail et par une relation de subordination permanente. </a:t>
            </a:r>
          </a:p>
          <a:p>
            <a:pPr algn="just">
              <a:lnSpc>
                <a:spcPct val="150000"/>
              </a:lnSpc>
            </a:pPr>
            <a:r>
              <a:rPr lang="fr-FR" u="sng" dirty="0"/>
              <a:t>Droits attachés à son statut </a:t>
            </a:r>
            <a:r>
              <a:rPr lang="fr-FR" dirty="0"/>
              <a:t>: </a:t>
            </a:r>
            <a:r>
              <a:rPr lang="fr-FR" b="1" dirty="0"/>
              <a:t>information, expression, paiement d’un salaire minimum en fonction de l’emploi occupé, limitation de la durée du travail, etc. </a:t>
            </a:r>
          </a:p>
          <a:p>
            <a:pPr algn="just">
              <a:lnSpc>
                <a:spcPct val="150000"/>
              </a:lnSpc>
            </a:pPr>
            <a:r>
              <a:rPr lang="fr-FR" dirty="0"/>
              <a:t>Les devoirs : </a:t>
            </a:r>
            <a:r>
              <a:rPr lang="fr-FR" b="1" dirty="0"/>
              <a:t>fourniture d’un travail selon les instructions qui lui sont données</a:t>
            </a:r>
            <a:r>
              <a:rPr lang="fr-FR" dirty="0"/>
              <a:t>, sont fixés par la réglementation, par le contrat de travail et par l’employeur lui-même.</a:t>
            </a:r>
          </a:p>
          <a:p>
            <a:endParaRPr lang="fr-FR" dirty="0"/>
          </a:p>
        </p:txBody>
      </p:sp>
    </p:spTree>
    <p:extLst>
      <p:ext uri="{BB962C8B-B14F-4D97-AF65-F5344CB8AC3E}">
        <p14:creationId xmlns:p14="http://schemas.microsoft.com/office/powerpoint/2010/main" val="1779002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nodeType="clickEffect">
                                  <p:stCondLst>
                                    <p:cond delay="0"/>
                                  </p:stCondLst>
                                  <p:iterate type="lt">
                                    <p:tmPct val="4000"/>
                                  </p:iterate>
                                  <p:childTnLst>
                                    <p:set>
                                      <p:cBhvr override="childStyle">
                                        <p:cTn id="6" dur="500" fill="hold"/>
                                        <p:tgtEl>
                                          <p:spTgt spid="3">
                                            <p:txEl>
                                              <p:pRg st="0" end="0"/>
                                            </p:txEl>
                                          </p:spTgt>
                                        </p:tgtEl>
                                        <p:attrNameLst>
                                          <p:attrName>style.textDecorationUnderline</p:attrName>
                                        </p:attrNameLst>
                                      </p:cBhvr>
                                      <p:to>
                                        <p:strVal val="true"/>
                                      </p:to>
                                    </p:set>
                                  </p:childTnLst>
                                </p:cTn>
                              </p:par>
                            </p:childTnLst>
                          </p:cTn>
                        </p:par>
                      </p:childTnLst>
                    </p:cTn>
                  </p:par>
                  <p:par>
                    <p:cTn id="7" fill="hold">
                      <p:stCondLst>
                        <p:cond delay="indefinite"/>
                      </p:stCondLst>
                      <p:childTnLst>
                        <p:par>
                          <p:cTn id="8" fill="hold">
                            <p:stCondLst>
                              <p:cond delay="0"/>
                            </p:stCondLst>
                            <p:childTnLst>
                              <p:par>
                                <p:cTn id="9" presetID="10" presetClass="emph" presetSubtype="0" fill="hold" nodeType="clickEffect">
                                  <p:stCondLst>
                                    <p:cond delay="0"/>
                                  </p:stCondLst>
                                  <p:childTnLst>
                                    <p:anim calcmode="discrete" valueType="str">
                                      <p:cBhvr override="childStyle">
                                        <p:cTn id="10" dur="2000" fill="hold"/>
                                        <p:tgtEl>
                                          <p:spTgt spid="3">
                                            <p:txEl>
                                              <p:pRg st="1" end="1"/>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73457" y="163075"/>
            <a:ext cx="10304227" cy="1529248"/>
          </a:xfrm>
        </p:spPr>
        <p:txBody>
          <a:bodyPr>
            <a:normAutofit fontScale="90000"/>
          </a:bodyPr>
          <a:lstStyle/>
          <a:p>
            <a:pPr marL="531813" lvl="0" indent="-531813"/>
            <a:r>
              <a:rPr lang="fr-FR" dirty="0"/>
              <a:t> II. Distinguer les différentes sources du droit  du travail </a:t>
            </a:r>
            <a:br>
              <a:rPr lang="fr-FR" dirty="0"/>
            </a:br>
            <a:br>
              <a:rPr lang="fr-FR" dirty="0"/>
            </a:br>
            <a:r>
              <a:rPr lang="fr-FR" dirty="0"/>
              <a:t>1. Les sources internationales</a:t>
            </a:r>
            <a:br>
              <a:rPr lang="fr-FR" dirty="0"/>
            </a:br>
            <a:endParaRPr lang="fr-FR" dirty="0"/>
          </a:p>
        </p:txBody>
      </p:sp>
      <p:sp>
        <p:nvSpPr>
          <p:cNvPr id="3" name="Espace réservé du contenu 2"/>
          <p:cNvSpPr>
            <a:spLocks noGrp="1"/>
          </p:cNvSpPr>
          <p:nvPr>
            <p:ph idx="1"/>
          </p:nvPr>
        </p:nvSpPr>
        <p:spPr>
          <a:xfrm>
            <a:off x="750627" y="2333767"/>
            <a:ext cx="10945504" cy="3780430"/>
          </a:xfrm>
        </p:spPr>
        <p:txBody>
          <a:bodyPr/>
          <a:lstStyle/>
          <a:p>
            <a:r>
              <a:rPr lang="fr-FR" dirty="0"/>
              <a:t>L’organisation internationale du travail (OIT)  </a:t>
            </a:r>
          </a:p>
          <a:p>
            <a:pPr marL="0" indent="0">
              <a:buNone/>
            </a:pPr>
            <a:r>
              <a:rPr lang="fr-FR" b="1" dirty="0">
                <a:solidFill>
                  <a:srgbClr val="FF0000"/>
                </a:solidFill>
              </a:rPr>
              <a:t>Ex : convention 158 qui aborde la réparation du salarié en cas de licenciement </a:t>
            </a:r>
          </a:p>
          <a:p>
            <a:r>
              <a:rPr lang="fr-FR" dirty="0"/>
              <a:t>Le Conseil de l’Europe, créé en 1949  </a:t>
            </a:r>
          </a:p>
          <a:p>
            <a:pPr marL="0" indent="0">
              <a:buNone/>
            </a:pPr>
            <a:r>
              <a:rPr lang="fr-FR" b="1" dirty="0">
                <a:solidFill>
                  <a:srgbClr val="FF0000"/>
                </a:solidFill>
              </a:rPr>
              <a:t>Ex : principe d’égalité, de non discrimination</a:t>
            </a:r>
          </a:p>
        </p:txBody>
      </p:sp>
    </p:spTree>
    <p:extLst>
      <p:ext uri="{BB962C8B-B14F-4D97-AF65-F5344CB8AC3E}">
        <p14:creationId xmlns:p14="http://schemas.microsoft.com/office/powerpoint/2010/main" val="3860097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idx="4294967295"/>
          </p:nvPr>
        </p:nvSpPr>
        <p:spPr>
          <a:xfrm>
            <a:off x="690586" y="203541"/>
            <a:ext cx="9604375" cy="1049338"/>
          </a:xfrm>
        </p:spPr>
        <p:txBody>
          <a:bodyPr>
            <a:normAutofit fontScale="90000"/>
          </a:bodyPr>
          <a:lstStyle/>
          <a:p>
            <a:r>
              <a:rPr lang="fr-FR" dirty="0"/>
              <a:t>D. La hiérarchie des normes nationales et professionnelles</a:t>
            </a:r>
            <a:br>
              <a:rPr lang="fr-FR" dirty="0"/>
            </a:br>
            <a:endParaRPr lang="fr-FR" dirty="0"/>
          </a:p>
        </p:txBody>
      </p:sp>
      <p:graphicFrame>
        <p:nvGraphicFramePr>
          <p:cNvPr id="3" name="Diagramme 2"/>
          <p:cNvGraphicFramePr/>
          <p:nvPr/>
        </p:nvGraphicFramePr>
        <p:xfrm>
          <a:off x="390611" y="1042988"/>
          <a:ext cx="8128000" cy="50710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Accolade fermante 5"/>
          <p:cNvSpPr/>
          <p:nvPr/>
        </p:nvSpPr>
        <p:spPr>
          <a:xfrm>
            <a:off x="8526907" y="1042988"/>
            <a:ext cx="687163" cy="187166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7" name="ZoneTexte 6"/>
          <p:cNvSpPr txBox="1"/>
          <p:nvPr/>
        </p:nvSpPr>
        <p:spPr>
          <a:xfrm>
            <a:off x="9214070" y="2029184"/>
            <a:ext cx="2890127" cy="707886"/>
          </a:xfrm>
          <a:prstGeom prst="rect">
            <a:avLst/>
          </a:prstGeom>
          <a:noFill/>
        </p:spPr>
        <p:txBody>
          <a:bodyPr wrap="square" rtlCol="0">
            <a:spAutoFit/>
          </a:bodyPr>
          <a:lstStyle/>
          <a:p>
            <a:r>
              <a:rPr lang="fr-FR" sz="2000" b="1" dirty="0"/>
              <a:t>Sources de droit étatiques</a:t>
            </a:r>
          </a:p>
        </p:txBody>
      </p:sp>
      <p:sp>
        <p:nvSpPr>
          <p:cNvPr id="8" name="Accolade fermante 7"/>
          <p:cNvSpPr/>
          <p:nvPr/>
        </p:nvSpPr>
        <p:spPr>
          <a:xfrm>
            <a:off x="8543499" y="3111690"/>
            <a:ext cx="764274" cy="300231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9" name="ZoneTexte 8"/>
          <p:cNvSpPr txBox="1"/>
          <p:nvPr/>
        </p:nvSpPr>
        <p:spPr>
          <a:xfrm>
            <a:off x="9307773" y="4289681"/>
            <a:ext cx="2884227" cy="707886"/>
          </a:xfrm>
          <a:prstGeom prst="rect">
            <a:avLst/>
          </a:prstGeom>
          <a:noFill/>
        </p:spPr>
        <p:txBody>
          <a:bodyPr wrap="square" rtlCol="0">
            <a:spAutoFit/>
          </a:bodyPr>
          <a:lstStyle/>
          <a:p>
            <a:r>
              <a:rPr lang="fr-FR" sz="2000" b="1" dirty="0"/>
              <a:t>Sources de droit professionnel</a:t>
            </a:r>
          </a:p>
        </p:txBody>
      </p:sp>
    </p:spTree>
    <p:extLst>
      <p:ext uri="{BB962C8B-B14F-4D97-AF65-F5344CB8AC3E}">
        <p14:creationId xmlns:p14="http://schemas.microsoft.com/office/powerpoint/2010/main" val="4048473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graphicEl>
                                              <a:dgm id="{EDEE6D85-6CA0-4CD1-A8BC-656529C9D85F}"/>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graphicEl>
                                              <a:dgm id="{DFA09B64-84AA-46B1-9D41-31678C61B9D9}"/>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graphicEl>
                                              <a:dgm id="{65F30B48-F775-4EC4-AFAA-390310CC0675}"/>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3">
                                            <p:graphicEl>
                                              <a:dgm id="{EDEE6D85-6CA0-4CD1-A8BC-656529C9D85F}"/>
                                            </p:graphic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3">
                                            <p:graphicEl>
                                              <a:dgm id="{DFA09B64-84AA-46B1-9D41-31678C61B9D9}"/>
                                            </p:graphic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3">
                                            <p:graphicEl>
                                              <a:dgm id="{65F30B48-F775-4EC4-AFAA-390310CC0675}"/>
                                            </p:graphicEl>
                                          </p:spTgt>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3">
                                            <p:graphicEl>
                                              <a:dgm id="{D1C2A01D-56CC-4158-894B-E91176E00596}"/>
                                            </p:graphic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3">
                                            <p:graphicEl>
                                              <a:dgm id="{B85D9DB4-4EDC-46F8-BF8F-FA087446D25E}"/>
                                            </p:graphicEl>
                                          </p:spTgt>
                                        </p:tgtEl>
                                        <p:attrNameLst>
                                          <p:attrName>style.visibility</p:attrName>
                                        </p:attrNameLst>
                                      </p:cBhvr>
                                      <p:to>
                                        <p:strVal val="visible"/>
                                      </p:to>
                                    </p:set>
                                  </p:childTnLst>
                                </p:cTn>
                              </p:par>
                              <p:par>
                                <p:cTn id="23" presetID="1" presetClass="entr" presetSubtype="0" fill="hold" grpId="1" nodeType="withEffect">
                                  <p:stCondLst>
                                    <p:cond delay="0"/>
                                  </p:stCondLst>
                                  <p:childTnLst>
                                    <p:set>
                                      <p:cBhvr>
                                        <p:cTn id="24" dur="1" fill="hold">
                                          <p:stCondLst>
                                            <p:cond delay="0"/>
                                          </p:stCondLst>
                                        </p:cTn>
                                        <p:tgtEl>
                                          <p:spTgt spid="3">
                                            <p:graphicEl>
                                              <a:dgm id="{1BF6AA9C-1625-4AF0-AB1F-29E4ADF7BB99}"/>
                                            </p:graphicEl>
                                          </p:spTgt>
                                        </p:tgtEl>
                                        <p:attrNameLst>
                                          <p:attrName>style.visibility</p:attrName>
                                        </p:attrNameLst>
                                      </p:cBhvr>
                                      <p:to>
                                        <p:strVal val="visible"/>
                                      </p:to>
                                    </p:set>
                                  </p:childTnLst>
                                </p:cTn>
                              </p:par>
                              <p:par>
                                <p:cTn id="25" presetID="1" presetClass="entr" presetSubtype="0" fill="hold" grpId="1" nodeType="withEffect">
                                  <p:stCondLst>
                                    <p:cond delay="0"/>
                                  </p:stCondLst>
                                  <p:childTnLst>
                                    <p:set>
                                      <p:cBhvr>
                                        <p:cTn id="26" dur="1" fill="hold">
                                          <p:stCondLst>
                                            <p:cond delay="0"/>
                                          </p:stCondLst>
                                        </p:cTn>
                                        <p:tgtEl>
                                          <p:spTgt spid="3">
                                            <p:graphicEl>
                                              <a:dgm id="{092743E7-28EC-4753-8B71-47E3B4E663CB}"/>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2" nodeType="clickEffect">
                                  <p:stCondLst>
                                    <p:cond delay="0"/>
                                  </p:stCondLst>
                                  <p:childTnLst>
                                    <p:set>
                                      <p:cBhvr>
                                        <p:cTn id="30" dur="1" fill="hold">
                                          <p:stCondLst>
                                            <p:cond delay="0"/>
                                          </p:stCondLst>
                                        </p:cTn>
                                        <p:tgtEl>
                                          <p:spTgt spid="3">
                                            <p:graphicEl>
                                              <a:dgm id="{EDEE6D85-6CA0-4CD1-A8BC-656529C9D85F}"/>
                                            </p:graphicEl>
                                          </p:spTgt>
                                        </p:tgtEl>
                                        <p:attrNameLst>
                                          <p:attrName>style.visibility</p:attrName>
                                        </p:attrNameLst>
                                      </p:cBhvr>
                                      <p:to>
                                        <p:strVal val="visible"/>
                                      </p:to>
                                    </p:set>
                                  </p:childTnLst>
                                </p:cTn>
                              </p:par>
                              <p:par>
                                <p:cTn id="31" presetID="1" presetClass="entr" presetSubtype="0" fill="hold" grpId="2" nodeType="withEffect">
                                  <p:stCondLst>
                                    <p:cond delay="0"/>
                                  </p:stCondLst>
                                  <p:childTnLst>
                                    <p:set>
                                      <p:cBhvr>
                                        <p:cTn id="32" dur="1" fill="hold">
                                          <p:stCondLst>
                                            <p:cond delay="0"/>
                                          </p:stCondLst>
                                        </p:cTn>
                                        <p:tgtEl>
                                          <p:spTgt spid="3">
                                            <p:graphicEl>
                                              <a:dgm id="{DFA09B64-84AA-46B1-9D41-31678C61B9D9}"/>
                                            </p:graphicEl>
                                          </p:spTgt>
                                        </p:tgtEl>
                                        <p:attrNameLst>
                                          <p:attrName>style.visibility</p:attrName>
                                        </p:attrNameLst>
                                      </p:cBhvr>
                                      <p:to>
                                        <p:strVal val="visible"/>
                                      </p:to>
                                    </p:set>
                                  </p:childTnLst>
                                </p:cTn>
                              </p:par>
                              <p:par>
                                <p:cTn id="33" presetID="1" presetClass="entr" presetSubtype="0" fill="hold" grpId="2" nodeType="withEffect">
                                  <p:stCondLst>
                                    <p:cond delay="0"/>
                                  </p:stCondLst>
                                  <p:childTnLst>
                                    <p:set>
                                      <p:cBhvr>
                                        <p:cTn id="34" dur="1" fill="hold">
                                          <p:stCondLst>
                                            <p:cond delay="0"/>
                                          </p:stCondLst>
                                        </p:cTn>
                                        <p:tgtEl>
                                          <p:spTgt spid="3">
                                            <p:graphicEl>
                                              <a:dgm id="{65F30B48-F775-4EC4-AFAA-390310CC0675}"/>
                                            </p:graphicEl>
                                          </p:spTgt>
                                        </p:tgtEl>
                                        <p:attrNameLst>
                                          <p:attrName>style.visibility</p:attrName>
                                        </p:attrNameLst>
                                      </p:cBhvr>
                                      <p:to>
                                        <p:strVal val="visible"/>
                                      </p:to>
                                    </p:set>
                                  </p:childTnLst>
                                </p:cTn>
                              </p:par>
                              <p:par>
                                <p:cTn id="35" presetID="1" presetClass="entr" presetSubtype="0" fill="hold" grpId="2" nodeType="withEffect">
                                  <p:stCondLst>
                                    <p:cond delay="0"/>
                                  </p:stCondLst>
                                  <p:childTnLst>
                                    <p:set>
                                      <p:cBhvr>
                                        <p:cTn id="36" dur="1" fill="hold">
                                          <p:stCondLst>
                                            <p:cond delay="0"/>
                                          </p:stCondLst>
                                        </p:cTn>
                                        <p:tgtEl>
                                          <p:spTgt spid="3">
                                            <p:graphicEl>
                                              <a:dgm id="{D1C2A01D-56CC-4158-894B-E91176E00596}"/>
                                            </p:graphicEl>
                                          </p:spTgt>
                                        </p:tgtEl>
                                        <p:attrNameLst>
                                          <p:attrName>style.visibility</p:attrName>
                                        </p:attrNameLst>
                                      </p:cBhvr>
                                      <p:to>
                                        <p:strVal val="visible"/>
                                      </p:to>
                                    </p:set>
                                  </p:childTnLst>
                                </p:cTn>
                              </p:par>
                              <p:par>
                                <p:cTn id="37" presetID="1" presetClass="entr" presetSubtype="0" fill="hold" grpId="2" nodeType="withEffect">
                                  <p:stCondLst>
                                    <p:cond delay="0"/>
                                  </p:stCondLst>
                                  <p:childTnLst>
                                    <p:set>
                                      <p:cBhvr>
                                        <p:cTn id="38" dur="1" fill="hold">
                                          <p:stCondLst>
                                            <p:cond delay="0"/>
                                          </p:stCondLst>
                                        </p:cTn>
                                        <p:tgtEl>
                                          <p:spTgt spid="3">
                                            <p:graphicEl>
                                              <a:dgm id="{B85D9DB4-4EDC-46F8-BF8F-FA087446D25E}"/>
                                            </p:graphicEl>
                                          </p:spTgt>
                                        </p:tgtEl>
                                        <p:attrNameLst>
                                          <p:attrName>style.visibility</p:attrName>
                                        </p:attrNameLst>
                                      </p:cBhvr>
                                      <p:to>
                                        <p:strVal val="visible"/>
                                      </p:to>
                                    </p:set>
                                  </p:childTnLst>
                                </p:cTn>
                              </p:par>
                              <p:par>
                                <p:cTn id="39" presetID="1" presetClass="entr" presetSubtype="0" fill="hold" grpId="2" nodeType="withEffect">
                                  <p:stCondLst>
                                    <p:cond delay="0"/>
                                  </p:stCondLst>
                                  <p:childTnLst>
                                    <p:set>
                                      <p:cBhvr>
                                        <p:cTn id="40" dur="1" fill="hold">
                                          <p:stCondLst>
                                            <p:cond delay="0"/>
                                          </p:stCondLst>
                                        </p:cTn>
                                        <p:tgtEl>
                                          <p:spTgt spid="3">
                                            <p:graphicEl>
                                              <a:dgm id="{1BF6AA9C-1625-4AF0-AB1F-29E4ADF7BB99}"/>
                                            </p:graphicEl>
                                          </p:spTgt>
                                        </p:tgtEl>
                                        <p:attrNameLst>
                                          <p:attrName>style.visibility</p:attrName>
                                        </p:attrNameLst>
                                      </p:cBhvr>
                                      <p:to>
                                        <p:strVal val="visible"/>
                                      </p:to>
                                    </p:set>
                                  </p:childTnLst>
                                </p:cTn>
                              </p:par>
                              <p:par>
                                <p:cTn id="41" presetID="1" presetClass="entr" presetSubtype="0" fill="hold" grpId="2" nodeType="withEffect">
                                  <p:stCondLst>
                                    <p:cond delay="0"/>
                                  </p:stCondLst>
                                  <p:childTnLst>
                                    <p:set>
                                      <p:cBhvr>
                                        <p:cTn id="42" dur="1" fill="hold">
                                          <p:stCondLst>
                                            <p:cond delay="0"/>
                                          </p:stCondLst>
                                        </p:cTn>
                                        <p:tgtEl>
                                          <p:spTgt spid="3">
                                            <p:graphicEl>
                                              <a:dgm id="{092743E7-28EC-4753-8B71-47E3B4E663CB}"/>
                                            </p:graphicEl>
                                          </p:spTgt>
                                        </p:tgtEl>
                                        <p:attrNameLst>
                                          <p:attrName>style.visibility</p:attrName>
                                        </p:attrNameLst>
                                      </p:cBhvr>
                                      <p:to>
                                        <p:strVal val="visible"/>
                                      </p:to>
                                    </p:set>
                                  </p:childTnLst>
                                </p:cTn>
                              </p:par>
                              <p:par>
                                <p:cTn id="43" presetID="1" presetClass="entr" presetSubtype="0" fill="hold" grpId="2" nodeType="withEffect">
                                  <p:stCondLst>
                                    <p:cond delay="0"/>
                                  </p:stCondLst>
                                  <p:childTnLst>
                                    <p:set>
                                      <p:cBhvr>
                                        <p:cTn id="44" dur="1" fill="hold">
                                          <p:stCondLst>
                                            <p:cond delay="0"/>
                                          </p:stCondLst>
                                        </p:cTn>
                                        <p:tgtEl>
                                          <p:spTgt spid="3">
                                            <p:graphicEl>
                                              <a:dgm id="{131A5F21-07EA-4DB4-82CC-D161203F7818}"/>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Dgm bld="lvlAtOnce"/>
        </p:bldSub>
      </p:bldGraphic>
      <p:bldGraphic spid="3" grpId="1" uiExpand="1">
        <p:bldSub>
          <a:bldDgm bld="lvlAtOnce"/>
        </p:bldSub>
      </p:bldGraphic>
      <p:bldGraphic spid="3" grpId="2" uiExpand="1">
        <p:bldSub>
          <a:bldDgm bld="lvlAtOnce"/>
        </p:bldSub>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idx="4294967295"/>
          </p:nvPr>
        </p:nvSpPr>
        <p:spPr>
          <a:xfrm>
            <a:off x="1033368" y="357188"/>
            <a:ext cx="9602787" cy="1047750"/>
          </a:xfrm>
        </p:spPr>
        <p:txBody>
          <a:bodyPr/>
          <a:lstStyle/>
          <a:p>
            <a:r>
              <a:rPr lang="fr-FR" dirty="0"/>
              <a:t>2.  Les sources communautaires</a:t>
            </a:r>
            <a:br>
              <a:rPr lang="fr-FR" dirty="0"/>
            </a:br>
            <a:endParaRPr lang="fr-FR" dirty="0"/>
          </a:p>
        </p:txBody>
      </p:sp>
      <p:sp>
        <p:nvSpPr>
          <p:cNvPr id="3" name="Espace réservé du contenu 2"/>
          <p:cNvSpPr>
            <a:spLocks noGrp="1"/>
          </p:cNvSpPr>
          <p:nvPr>
            <p:ph idx="4294967295"/>
          </p:nvPr>
        </p:nvSpPr>
        <p:spPr>
          <a:xfrm>
            <a:off x="348041" y="881063"/>
            <a:ext cx="11299825" cy="5172896"/>
          </a:xfrm>
        </p:spPr>
        <p:txBody>
          <a:bodyPr>
            <a:normAutofit fontScale="85000" lnSpcReduction="10000"/>
          </a:bodyPr>
          <a:lstStyle/>
          <a:p>
            <a:r>
              <a:rPr lang="fr-FR" b="1" dirty="0"/>
              <a:t>Les traités européens </a:t>
            </a:r>
          </a:p>
          <a:p>
            <a:pPr marL="0" indent="0">
              <a:buNone/>
            </a:pPr>
            <a:r>
              <a:rPr lang="fr-FR" b="1" dirty="0">
                <a:solidFill>
                  <a:srgbClr val="FF0000"/>
                </a:solidFill>
              </a:rPr>
              <a:t>Ex : une directive donne droit à 20 jours de congé payé annuel, de nombreux pays ont choisi d'accorder davantage aux travailleurs.</a:t>
            </a:r>
          </a:p>
          <a:p>
            <a:r>
              <a:rPr lang="fr-FR" b="1" dirty="0"/>
              <a:t>La Charte des droits fondamentaux de l’Union européenne </a:t>
            </a:r>
            <a:r>
              <a:rPr lang="fr-FR" dirty="0"/>
              <a:t>adoptée en 2007 faisant suite à celle de 1989.</a:t>
            </a:r>
          </a:p>
          <a:p>
            <a:pPr marL="0" indent="0" algn="just">
              <a:buNone/>
            </a:pPr>
            <a:r>
              <a:rPr lang="fr-FR" b="1" dirty="0">
                <a:solidFill>
                  <a:srgbClr val="FF0000"/>
                </a:solidFill>
              </a:rPr>
              <a:t>Ex : </a:t>
            </a:r>
          </a:p>
          <a:p>
            <a:pPr algn="just">
              <a:buFont typeface="Wingdings" panose="05000000000000000000" pitchFamily="2" charset="2"/>
              <a:buChar char="ü"/>
            </a:pPr>
            <a:r>
              <a:rPr lang="fr-FR" b="1" dirty="0">
                <a:solidFill>
                  <a:srgbClr val="FF0000"/>
                </a:solidFill>
              </a:rPr>
              <a:t>Droit à l’information et à la consultation des travailleurs au sein de l’entreprise, </a:t>
            </a:r>
          </a:p>
          <a:p>
            <a:pPr algn="just">
              <a:buFont typeface="Wingdings" panose="05000000000000000000" pitchFamily="2" charset="2"/>
              <a:buChar char="ü"/>
            </a:pPr>
            <a:r>
              <a:rPr lang="fr-FR" b="1" dirty="0">
                <a:solidFill>
                  <a:srgbClr val="FF0000"/>
                </a:solidFill>
              </a:rPr>
              <a:t>droit de négociation et d’actions collectives, </a:t>
            </a:r>
          </a:p>
          <a:p>
            <a:pPr algn="just">
              <a:buFont typeface="Wingdings" panose="05000000000000000000" pitchFamily="2" charset="2"/>
              <a:buChar char="ü"/>
            </a:pPr>
            <a:r>
              <a:rPr lang="fr-FR" b="1" dirty="0">
                <a:solidFill>
                  <a:srgbClr val="FF0000"/>
                </a:solidFill>
              </a:rPr>
              <a:t>droit d’accès aux services de placement, </a:t>
            </a:r>
          </a:p>
          <a:p>
            <a:pPr algn="just">
              <a:buFont typeface="Wingdings" panose="05000000000000000000" pitchFamily="2" charset="2"/>
              <a:buChar char="ü"/>
            </a:pPr>
            <a:r>
              <a:rPr lang="fr-FR" b="1" dirty="0">
                <a:solidFill>
                  <a:srgbClr val="FF0000"/>
                </a:solidFill>
              </a:rPr>
              <a:t>protection en cas de licenciement injustifié, </a:t>
            </a:r>
          </a:p>
          <a:p>
            <a:pPr algn="just">
              <a:buFont typeface="Wingdings" panose="05000000000000000000" pitchFamily="2" charset="2"/>
              <a:buChar char="ü"/>
            </a:pPr>
            <a:r>
              <a:rPr lang="fr-FR" b="1" dirty="0">
                <a:solidFill>
                  <a:srgbClr val="FF0000"/>
                </a:solidFill>
              </a:rPr>
              <a:t>conditions de travail justes et équitables…</a:t>
            </a:r>
          </a:p>
          <a:p>
            <a:pPr marL="0" indent="0" algn="just">
              <a:buNone/>
            </a:pPr>
            <a:endParaRPr lang="fr-FR" dirty="0">
              <a:solidFill>
                <a:srgbClr val="FF0000"/>
              </a:solidFill>
            </a:endParaRPr>
          </a:p>
          <a:p>
            <a:r>
              <a:rPr lang="fr-FR" b="1" dirty="0"/>
              <a:t>La Cour de Justice de l’Union européenne</a:t>
            </a:r>
            <a:r>
              <a:rPr lang="fr-FR" dirty="0"/>
              <a:t>, par sa jurisprudence sociale, est une source importante du droit du travail. </a:t>
            </a:r>
            <a:r>
              <a:rPr lang="fr-FR" b="1" dirty="0"/>
              <a:t>Elle est saisie en cas de litige dans son application au niveau national. </a:t>
            </a:r>
          </a:p>
        </p:txBody>
      </p:sp>
    </p:spTree>
    <p:extLst>
      <p:ext uri="{BB962C8B-B14F-4D97-AF65-F5344CB8AC3E}">
        <p14:creationId xmlns:p14="http://schemas.microsoft.com/office/powerpoint/2010/main" val="441787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idx="4294967295"/>
          </p:nvPr>
        </p:nvSpPr>
        <p:spPr>
          <a:xfrm>
            <a:off x="2589213" y="217488"/>
            <a:ext cx="9602787" cy="655637"/>
          </a:xfrm>
        </p:spPr>
        <p:txBody>
          <a:bodyPr>
            <a:normAutofit fontScale="90000"/>
          </a:bodyPr>
          <a:lstStyle/>
          <a:p>
            <a:r>
              <a:rPr lang="fr-FR" dirty="0"/>
              <a:t>3. Les sources nationales</a:t>
            </a:r>
            <a:br>
              <a:rPr lang="fr-FR" dirty="0"/>
            </a:br>
            <a:endParaRPr lang="fr-FR" dirty="0"/>
          </a:p>
        </p:txBody>
      </p:sp>
      <p:sp>
        <p:nvSpPr>
          <p:cNvPr id="3" name="Espace réservé du contenu 2"/>
          <p:cNvSpPr>
            <a:spLocks noGrp="1"/>
          </p:cNvSpPr>
          <p:nvPr>
            <p:ph idx="4294967295"/>
          </p:nvPr>
        </p:nvSpPr>
        <p:spPr>
          <a:xfrm>
            <a:off x="378608" y="715470"/>
            <a:ext cx="11508592" cy="5650505"/>
          </a:xfrm>
        </p:spPr>
        <p:txBody>
          <a:bodyPr>
            <a:normAutofit fontScale="85000" lnSpcReduction="10000"/>
          </a:bodyPr>
          <a:lstStyle/>
          <a:p>
            <a:pPr algn="just"/>
            <a:r>
              <a:rPr lang="fr-FR" b="1" dirty="0"/>
              <a:t>La Constitution de la Ve République </a:t>
            </a:r>
            <a:r>
              <a:rPr lang="fr-FR" dirty="0"/>
              <a:t>: on l’appelle fréquemment le «</a:t>
            </a:r>
            <a:r>
              <a:rPr lang="fr-FR" b="1" dirty="0"/>
              <a:t> bloc de constitutionnalité</a:t>
            </a:r>
            <a:r>
              <a:rPr lang="fr-FR" dirty="0"/>
              <a:t> » qui est un ensemble de texte qui ont une valeur constitutionnelle, c’est-à-dire une valeur supérieure à tout texte de droit interne. </a:t>
            </a:r>
          </a:p>
          <a:p>
            <a:pPr marL="0" indent="0" algn="ctr">
              <a:buNone/>
            </a:pPr>
            <a:r>
              <a:rPr lang="fr-FR" sz="3300" dirty="0">
                <a:sym typeface="Wingdings" panose="05000000000000000000" pitchFamily="2" charset="2"/>
              </a:rPr>
              <a:t></a:t>
            </a:r>
            <a:r>
              <a:rPr lang="fr-FR" dirty="0"/>
              <a:t>Toute loi, décret, règlement doivent se conformer à ces textes. </a:t>
            </a:r>
          </a:p>
          <a:p>
            <a:pPr lvl="0" algn="ctr"/>
            <a:r>
              <a:rPr lang="fr-FR" dirty="0"/>
              <a:t>La constitution de 1958, son préambule ;</a:t>
            </a:r>
          </a:p>
          <a:p>
            <a:pPr lvl="0" algn="ctr"/>
            <a:r>
              <a:rPr lang="fr-FR" dirty="0"/>
              <a:t>Le préambule de la constitution de 1946 ;</a:t>
            </a:r>
          </a:p>
          <a:p>
            <a:pPr lvl="0" algn="ctr"/>
            <a:r>
              <a:rPr lang="fr-FR" dirty="0"/>
              <a:t>La déclaration des droits de l’homme et du citoyen de 1789 ;</a:t>
            </a:r>
          </a:p>
          <a:p>
            <a:pPr marL="0" indent="0" algn="ctr">
              <a:buNone/>
            </a:pPr>
            <a:r>
              <a:rPr lang="fr-FR" dirty="0"/>
              <a:t>       </a:t>
            </a:r>
            <a:r>
              <a:rPr lang="fr-FR" b="1" dirty="0"/>
              <a:t>Egalité entre Homme et Femme   liberté syndicale    Droit de grève</a:t>
            </a:r>
          </a:p>
          <a:p>
            <a:pPr algn="just">
              <a:buFont typeface="Wingdings" panose="05000000000000000000" pitchFamily="2" charset="2"/>
              <a:buChar char="Ø"/>
            </a:pPr>
            <a:r>
              <a:rPr lang="fr-FR" b="1" dirty="0"/>
              <a:t>La loi (ou les ordonnances)  Ex : CDD, temps de travail… ; </a:t>
            </a:r>
          </a:p>
          <a:p>
            <a:pPr algn="just">
              <a:buFont typeface="Wingdings" panose="05000000000000000000" pitchFamily="2" charset="2"/>
              <a:buChar char="Ø"/>
            </a:pPr>
            <a:r>
              <a:rPr lang="fr-FR" b="1" dirty="0"/>
              <a:t>La jurisprudence :</a:t>
            </a:r>
          </a:p>
          <a:p>
            <a:pPr marL="0" indent="0" algn="just">
              <a:buNone/>
            </a:pPr>
            <a:r>
              <a:rPr lang="fr-FR" b="1" dirty="0">
                <a:solidFill>
                  <a:srgbClr val="FF0000"/>
                </a:solidFill>
              </a:rPr>
              <a:t>L’employeur n’a pas le droit de prendre connaissance des messages personnels émis ou reçus par le salarié, et ce, même s’il a préalablement pris soin d’interdire un usage non professionnel des ordinateurs de l’entreprise ;</a:t>
            </a:r>
          </a:p>
          <a:p>
            <a:pPr marL="0" indent="0" algn="just">
              <a:buNone/>
            </a:pPr>
            <a:r>
              <a:rPr lang="fr-FR" b="1" dirty="0">
                <a:solidFill>
                  <a:srgbClr val="FF0000"/>
                </a:solidFill>
              </a:rPr>
              <a:t>Décision de la Cour d’appel de Besançon qui valide le licenciement pour faute grave d’une salariée ayant écrit sur le mur Facebook d’un collègue licencié « </a:t>
            </a:r>
            <a:r>
              <a:rPr lang="fr-FR" b="1" i="1" dirty="0">
                <a:solidFill>
                  <a:srgbClr val="FF0000"/>
                </a:solidFill>
              </a:rPr>
              <a:t>oui c’est clair cette boîte me dégoûte (...) ils méritent juste qu’on leur mette le feu à cette boîte de merde</a:t>
            </a:r>
            <a:r>
              <a:rPr lang="fr-FR" b="1" dirty="0">
                <a:solidFill>
                  <a:srgbClr val="FF0000"/>
                </a:solidFill>
              </a:rPr>
              <a:t> ».</a:t>
            </a:r>
          </a:p>
        </p:txBody>
      </p:sp>
    </p:spTree>
    <p:extLst>
      <p:ext uri="{BB962C8B-B14F-4D97-AF65-F5344CB8AC3E}">
        <p14:creationId xmlns:p14="http://schemas.microsoft.com/office/powerpoint/2010/main" val="1747054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lvl="0"/>
            <a:r>
              <a:rPr lang="fr-FR" dirty="0"/>
              <a:t>4. Les sources professionnelles</a:t>
            </a:r>
          </a:p>
        </p:txBody>
      </p:sp>
      <p:pic>
        <p:nvPicPr>
          <p:cNvPr id="4" name="Espace réservé du contenu 3"/>
          <p:cNvPicPr>
            <a:picLocks noGrp="1"/>
          </p:cNvPicPr>
          <p:nvPr>
            <p:ph idx="1"/>
          </p:nvPr>
        </p:nvPicPr>
        <p:blipFill>
          <a:blip r:embed="rId2"/>
          <a:stretch>
            <a:fillRect/>
          </a:stretch>
        </p:blipFill>
        <p:spPr>
          <a:xfrm>
            <a:off x="1760562" y="1951630"/>
            <a:ext cx="7656394" cy="4121623"/>
          </a:xfrm>
          <a:prstGeom prst="rect">
            <a:avLst/>
          </a:prstGeom>
        </p:spPr>
      </p:pic>
      <p:sp>
        <p:nvSpPr>
          <p:cNvPr id="5" name="Rectangle à coins arrondis 4"/>
          <p:cNvSpPr/>
          <p:nvPr/>
        </p:nvSpPr>
        <p:spPr>
          <a:xfrm>
            <a:off x="5063318" y="2238232"/>
            <a:ext cx="2961565" cy="736979"/>
          </a:xfrm>
          <a:prstGeom prst="roundRect">
            <a:avLst/>
          </a:prstGeom>
          <a:ln w="28575">
            <a:solidFill>
              <a:srgbClr val="00B0F0"/>
            </a:solidFill>
          </a:ln>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endParaRPr lang="fr-FR" sz="1400" b="1" dirty="0">
              <a:effectLst/>
              <a:ea typeface="Calibri" panose="020F0502020204030204" pitchFamily="34" charset="0"/>
              <a:cs typeface="Times New Roman" panose="02020603050405020304" pitchFamily="18" charset="0"/>
            </a:endParaRPr>
          </a:p>
          <a:p>
            <a:pPr algn="ctr">
              <a:lnSpc>
                <a:spcPct val="115000"/>
              </a:lnSpc>
              <a:spcAft>
                <a:spcPts val="1000"/>
              </a:spcAft>
            </a:pPr>
            <a:r>
              <a:rPr lang="fr-FR" sz="1400" b="1" dirty="0">
                <a:effectLst/>
                <a:ea typeface="Calibri" panose="020F0502020204030204" pitchFamily="34" charset="0"/>
                <a:cs typeface="Times New Roman" panose="02020603050405020304" pitchFamily="18" charset="0"/>
              </a:rPr>
              <a:t>Conventions et accords collectifs</a:t>
            </a:r>
            <a:endParaRPr lang="fr-FR" sz="1400" dirty="0">
              <a:effectLst/>
              <a:ea typeface="Calibri" panose="020F0502020204030204" pitchFamily="34" charset="0"/>
              <a:cs typeface="Times New Roman" panose="02020603050405020304" pitchFamily="18" charset="0"/>
            </a:endParaRPr>
          </a:p>
          <a:p>
            <a:pPr algn="ctr">
              <a:lnSpc>
                <a:spcPct val="115000"/>
              </a:lnSpc>
              <a:spcAft>
                <a:spcPts val="1000"/>
              </a:spcAft>
            </a:pPr>
            <a:r>
              <a:rPr lang="fr-FR" sz="1100" dirty="0">
                <a:effectLst/>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815857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4294967295"/>
          </p:nvPr>
        </p:nvSpPr>
        <p:spPr>
          <a:xfrm>
            <a:off x="545909" y="504397"/>
            <a:ext cx="11518711" cy="5623448"/>
          </a:xfrm>
        </p:spPr>
        <p:txBody>
          <a:bodyPr>
            <a:normAutofit fontScale="92500" lnSpcReduction="10000"/>
          </a:bodyPr>
          <a:lstStyle/>
          <a:p>
            <a:pPr lvl="0">
              <a:lnSpc>
                <a:spcPct val="150000"/>
              </a:lnSpc>
              <a:buFont typeface="Wingdings" panose="05000000000000000000" pitchFamily="2" charset="2"/>
              <a:buChar char="Ø"/>
            </a:pPr>
            <a:r>
              <a:rPr lang="fr-FR" dirty="0"/>
              <a:t> </a:t>
            </a:r>
            <a:r>
              <a:rPr lang="fr-FR" u="sng" dirty="0"/>
              <a:t>Les conventions ou accords collectifs </a:t>
            </a:r>
            <a:r>
              <a:rPr lang="fr-FR" dirty="0"/>
              <a:t>:</a:t>
            </a:r>
          </a:p>
          <a:p>
            <a:pPr marL="0" indent="0" algn="just">
              <a:lnSpc>
                <a:spcPct val="150000"/>
              </a:lnSpc>
              <a:buNone/>
            </a:pPr>
            <a:r>
              <a:rPr lang="fr-FR" dirty="0">
                <a:solidFill>
                  <a:srgbClr val="2B2B2A"/>
                </a:solidFill>
                <a:latin typeface="ff17"/>
              </a:rPr>
              <a:t>Vient ensuite une spécificité du droit du travail : </a:t>
            </a:r>
            <a:r>
              <a:rPr lang="fr-FR" b="1" dirty="0">
                <a:solidFill>
                  <a:srgbClr val="2B2B2A"/>
                </a:solidFill>
                <a:latin typeface="ff17"/>
              </a:rPr>
              <a:t>la négociation collective</a:t>
            </a:r>
            <a:r>
              <a:rPr lang="fr-FR" dirty="0">
                <a:solidFill>
                  <a:srgbClr val="2B2B2A"/>
                </a:solidFill>
                <a:latin typeface="ff17"/>
              </a:rPr>
              <a:t>.</a:t>
            </a:r>
          </a:p>
          <a:p>
            <a:pPr marL="0" indent="0" algn="just">
              <a:buNone/>
            </a:pPr>
            <a:r>
              <a:rPr lang="fr-FR" dirty="0"/>
              <a:t>Les partenaires sociaux (</a:t>
            </a:r>
            <a:r>
              <a:rPr lang="fr-FR" b="1" dirty="0"/>
              <a:t>employeur ou leur représentant et les représentants de salariés</a:t>
            </a:r>
            <a:r>
              <a:rPr lang="fr-FR" dirty="0"/>
              <a:t>) créent des règles appelées convention collective ou accord collectif de travail.</a:t>
            </a:r>
          </a:p>
          <a:p>
            <a:pPr algn="just"/>
            <a:r>
              <a:rPr lang="fr-FR" dirty="0"/>
              <a:t>Ces règles sont censées être au plus près des préoccupations de chaque entité en s’adaptant au contexte. </a:t>
            </a:r>
          </a:p>
          <a:p>
            <a:pPr marL="0" indent="0" algn="just">
              <a:buNone/>
            </a:pPr>
            <a:r>
              <a:rPr lang="fr-FR" u="sng" dirty="0">
                <a:solidFill>
                  <a:srgbClr val="FF0000"/>
                </a:solidFill>
              </a:rPr>
              <a:t>Il existe différents niveaux de négociation</a:t>
            </a:r>
            <a:r>
              <a:rPr lang="fr-FR" dirty="0">
                <a:solidFill>
                  <a:srgbClr val="FF0000"/>
                </a:solidFill>
              </a:rPr>
              <a:t> :</a:t>
            </a:r>
          </a:p>
          <a:p>
            <a:pPr algn="just"/>
            <a:r>
              <a:rPr lang="fr-FR" dirty="0"/>
              <a:t>Les </a:t>
            </a:r>
            <a:r>
              <a:rPr lang="fr-FR" b="1" dirty="0"/>
              <a:t>accords nationaux interprofessionnels (ANI) </a:t>
            </a:r>
            <a:r>
              <a:rPr lang="fr-FR" dirty="0"/>
              <a:t>sont conclus par les représentants des différentes branches et donc s’appliquent à tous les salariés de toutes les branches d’activité. Ces accords sont très importants et sont souvent les prémices d’une loi. </a:t>
            </a:r>
          </a:p>
          <a:p>
            <a:pPr marL="0" indent="0" algn="just">
              <a:buNone/>
            </a:pPr>
            <a:r>
              <a:rPr lang="fr-FR" u="sng" dirty="0">
                <a:solidFill>
                  <a:srgbClr val="FF0000"/>
                </a:solidFill>
              </a:rPr>
              <a:t>Problématiques transversales non conflictuelles : </a:t>
            </a:r>
          </a:p>
          <a:p>
            <a:pPr algn="just"/>
            <a:r>
              <a:rPr lang="fr-FR" dirty="0"/>
              <a:t>Ces dernières années, plusieurs ANI ont été adoptés, notamment sur le télétravail (ANI du 26 novembre 2020) ou la santé au travail (10 décembre 2021). </a:t>
            </a:r>
          </a:p>
          <a:p>
            <a:pPr algn="just"/>
            <a:r>
              <a:rPr lang="fr-FR" dirty="0"/>
              <a:t>Dans la plupart des cas, ces ANI sont ensuite repris par les instances législatives et sont adoptés en loi.</a:t>
            </a:r>
          </a:p>
          <a:p>
            <a:pPr marL="0" indent="0" algn="ctr">
              <a:buNone/>
            </a:pPr>
            <a:endParaRPr lang="fr-FR" dirty="0"/>
          </a:p>
          <a:p>
            <a:pPr marL="0" indent="0" algn="ctr">
              <a:buNone/>
            </a:pPr>
            <a:endParaRPr lang="fr-FR" dirty="0"/>
          </a:p>
          <a:p>
            <a:pPr marL="0" indent="0">
              <a:buNone/>
            </a:pPr>
            <a:endParaRPr lang="fr-FR" dirty="0"/>
          </a:p>
        </p:txBody>
      </p:sp>
    </p:spTree>
    <p:extLst>
      <p:ext uri="{BB962C8B-B14F-4D97-AF65-F5344CB8AC3E}">
        <p14:creationId xmlns:p14="http://schemas.microsoft.com/office/powerpoint/2010/main" val="2232220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4294967295"/>
          </p:nvPr>
        </p:nvSpPr>
        <p:spPr>
          <a:xfrm>
            <a:off x="382138" y="518735"/>
            <a:ext cx="11068334" cy="5636406"/>
          </a:xfrm>
        </p:spPr>
        <p:txBody>
          <a:bodyPr>
            <a:normAutofit/>
          </a:bodyPr>
          <a:lstStyle/>
          <a:p>
            <a:pPr algn="just"/>
            <a:r>
              <a:rPr lang="fr-FR" b="1" u="sng" dirty="0"/>
              <a:t>Les accords de branche </a:t>
            </a:r>
            <a:r>
              <a:rPr lang="fr-FR" dirty="0"/>
              <a:t>sont conclues au niveau de la branche d’activité qui regroupe plusieurs professions ayant des liens entre elles. </a:t>
            </a:r>
          </a:p>
          <a:p>
            <a:pPr marL="0" indent="0" algn="just">
              <a:buNone/>
            </a:pPr>
            <a:r>
              <a:rPr lang="fr-FR" sz="2800" dirty="0">
                <a:sym typeface="Wingdings" panose="05000000000000000000" pitchFamily="2" charset="2"/>
              </a:rPr>
              <a:t></a:t>
            </a:r>
            <a:r>
              <a:rPr lang="fr-FR" dirty="0"/>
              <a:t>Définir les conditions d’emploi des salariés (assurer égalité) et réguler la concurrence entre les entreprises. </a:t>
            </a:r>
          </a:p>
          <a:p>
            <a:pPr marL="0" indent="0" algn="just">
              <a:buNone/>
            </a:pPr>
            <a:r>
              <a:rPr lang="fr-FR" b="1" dirty="0">
                <a:solidFill>
                  <a:srgbClr val="FF0000"/>
                </a:solidFill>
              </a:rPr>
              <a:t>Ex : Banque, Boulangerie   </a:t>
            </a:r>
            <a:r>
              <a:rPr lang="fr-FR" b="1" dirty="0" err="1">
                <a:solidFill>
                  <a:srgbClr val="FF0000"/>
                </a:solidFill>
              </a:rPr>
              <a:t>syntec</a:t>
            </a:r>
            <a:r>
              <a:rPr lang="fr-FR" b="1" dirty="0">
                <a:solidFill>
                  <a:srgbClr val="FF0000"/>
                </a:solidFill>
              </a:rPr>
              <a:t> </a:t>
            </a:r>
          </a:p>
          <a:p>
            <a:pPr marL="0" indent="0" algn="just">
              <a:buNone/>
            </a:pPr>
            <a:r>
              <a:rPr lang="fr-FR" b="1" dirty="0">
                <a:solidFill>
                  <a:srgbClr val="FF0000"/>
                </a:solidFill>
              </a:rPr>
              <a:t>Ex : grille des salaires, mutuelles, pénibilité…</a:t>
            </a:r>
          </a:p>
          <a:p>
            <a:pPr algn="just"/>
            <a:r>
              <a:rPr lang="fr-FR" b="1" u="sng" dirty="0"/>
              <a:t>Les accords de groupe </a:t>
            </a:r>
            <a:r>
              <a:rPr lang="fr-FR" dirty="0"/>
              <a:t>sont conclus au niveau du groupe et s’appliquent à tout ou partie des entreprises du groupe. </a:t>
            </a:r>
          </a:p>
          <a:p>
            <a:pPr marL="0" indent="0" algn="just">
              <a:buNone/>
            </a:pPr>
            <a:r>
              <a:rPr lang="fr-FR" b="1" dirty="0">
                <a:solidFill>
                  <a:srgbClr val="FF0000"/>
                </a:solidFill>
              </a:rPr>
              <a:t>Ex : Total</a:t>
            </a:r>
          </a:p>
          <a:p>
            <a:pPr algn="just"/>
            <a:r>
              <a:rPr lang="fr-FR" b="1" u="sng" dirty="0"/>
              <a:t>Les accords d’entreprise ou d’établissement </a:t>
            </a:r>
            <a:r>
              <a:rPr lang="fr-FR" dirty="0"/>
              <a:t>sont conclus au niveau de l’entreprise ou de l’établissement afin d’adapter la convention de branche ou un accord supérieur à leurs spécificités.</a:t>
            </a:r>
          </a:p>
          <a:p>
            <a:endParaRPr lang="fr-FR" dirty="0"/>
          </a:p>
          <a:p>
            <a:endParaRPr lang="fr-FR" dirty="0"/>
          </a:p>
        </p:txBody>
      </p:sp>
      <p:sp>
        <p:nvSpPr>
          <p:cNvPr id="2" name="Rectangle 1">
            <a:extLst>
              <a:ext uri="{FF2B5EF4-FFF2-40B4-BE49-F238E27FC236}">
                <a16:creationId xmlns:a16="http://schemas.microsoft.com/office/drawing/2014/main" id="{23725F0B-EA39-4A10-90F2-0AC353FBFCF2}"/>
              </a:ext>
            </a:extLst>
          </p:cNvPr>
          <p:cNvSpPr/>
          <p:nvPr/>
        </p:nvSpPr>
        <p:spPr>
          <a:xfrm>
            <a:off x="6290732" y="2352302"/>
            <a:ext cx="4004733" cy="923330"/>
          </a:xfrm>
          <a:prstGeom prst="rect">
            <a:avLst/>
          </a:prstGeom>
          <a:solidFill>
            <a:schemeClr val="accent5">
              <a:lumMod val="40000"/>
              <a:lumOff val="60000"/>
            </a:schemeClr>
          </a:solidFill>
        </p:spPr>
        <p:txBody>
          <a:bodyPr wrap="square">
            <a:spAutoFit/>
          </a:bodyPr>
          <a:lstStyle/>
          <a:p>
            <a:r>
              <a:rPr lang="fr-FR" dirty="0">
                <a:solidFill>
                  <a:srgbClr val="2B2B2A"/>
                </a:solidFill>
                <a:latin typeface="ff12"/>
              </a:rPr>
              <a:t>Disponibles sur Légifrance. Il est donc possible </a:t>
            </a:r>
            <a:r>
              <a:rPr lang="fr-FR" dirty="0">
                <a:solidFill>
                  <a:srgbClr val="2B2B2A"/>
                </a:solidFill>
                <a:latin typeface="ff17"/>
              </a:rPr>
              <a:t>d’y retrouver les accords signés au niveau de sa structure</a:t>
            </a:r>
            <a:endParaRPr lang="fr-FR" b="0" i="0" dirty="0">
              <a:solidFill>
                <a:srgbClr val="2B2B2A"/>
              </a:solidFill>
              <a:effectLst/>
              <a:latin typeface="ff17"/>
            </a:endParaRPr>
          </a:p>
        </p:txBody>
      </p:sp>
    </p:spTree>
    <p:extLst>
      <p:ext uri="{BB962C8B-B14F-4D97-AF65-F5344CB8AC3E}">
        <p14:creationId xmlns:p14="http://schemas.microsoft.com/office/powerpoint/2010/main" val="182605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BBCA97F-6E2B-44B8-ADC3-7737AA40EA51}"/>
              </a:ext>
            </a:extLst>
          </p:cNvPr>
          <p:cNvSpPr>
            <a:spLocks noGrp="1"/>
          </p:cNvSpPr>
          <p:nvPr>
            <p:ph type="title"/>
          </p:nvPr>
        </p:nvSpPr>
        <p:spPr/>
        <p:txBody>
          <a:bodyPr/>
          <a:lstStyle/>
          <a:p>
            <a:r>
              <a:rPr lang="fr-FR" dirty="0"/>
              <a:t>Qu’est-ce qu’une convention collective ?</a:t>
            </a:r>
            <a:br>
              <a:rPr lang="fr-FR" dirty="0"/>
            </a:br>
            <a:endParaRPr lang="fr-FR" dirty="0"/>
          </a:p>
        </p:txBody>
      </p:sp>
      <p:sp>
        <p:nvSpPr>
          <p:cNvPr id="3" name="Espace réservé du contenu 2">
            <a:extLst>
              <a:ext uri="{FF2B5EF4-FFF2-40B4-BE49-F238E27FC236}">
                <a16:creationId xmlns:a16="http://schemas.microsoft.com/office/drawing/2014/main" id="{645F8130-48D8-402E-B945-4C6280972B9E}"/>
              </a:ext>
            </a:extLst>
          </p:cNvPr>
          <p:cNvSpPr>
            <a:spLocks noGrp="1"/>
          </p:cNvSpPr>
          <p:nvPr>
            <p:ph idx="1"/>
          </p:nvPr>
        </p:nvSpPr>
        <p:spPr>
          <a:xfrm>
            <a:off x="1451579" y="2015732"/>
            <a:ext cx="9603275" cy="3936335"/>
          </a:xfrm>
        </p:spPr>
        <p:txBody>
          <a:bodyPr>
            <a:normAutofit fontScale="92500" lnSpcReduction="20000"/>
          </a:bodyPr>
          <a:lstStyle/>
          <a:p>
            <a:pPr algn="just"/>
            <a:r>
              <a:rPr lang="fr-FR" dirty="0"/>
              <a:t>La convention collective est </a:t>
            </a:r>
            <a:r>
              <a:rPr lang="fr-FR" b="1" dirty="0"/>
              <a:t>l’accord le plus général de tous</a:t>
            </a:r>
            <a:r>
              <a:rPr lang="fr-FR" dirty="0"/>
              <a:t>. C’est un texte écrit qui regroupe l’ensemble des avantages sociaux propres à une branche professionnelle donnée. </a:t>
            </a:r>
          </a:p>
          <a:p>
            <a:pPr algn="just"/>
            <a:r>
              <a:rPr lang="fr-FR" dirty="0"/>
              <a:t>Les mesures mises en place par la convention collective sont toujours plus favorables pour les salariés que celles de la Loi.</a:t>
            </a:r>
          </a:p>
          <a:p>
            <a:pPr marL="0" indent="0" algn="just" fontAlgn="base">
              <a:buNone/>
            </a:pPr>
            <a:r>
              <a:rPr lang="fr-FR" u="sng" dirty="0"/>
              <a:t>Elle traite les thèmes issus du droit du travail comme </a:t>
            </a:r>
            <a:r>
              <a:rPr lang="fr-FR" dirty="0"/>
              <a:t>:</a:t>
            </a:r>
          </a:p>
          <a:p>
            <a:pPr algn="just" fontAlgn="base"/>
            <a:r>
              <a:rPr lang="fr-FR" dirty="0"/>
              <a:t>Les contrats de travail , la formation professionnelle, les salaires minimaux, les congés et absences, les conditions de rémunération, les processus d’embauche, la période d’essai ou de rupture de contrat, la sécurité, l’hygiène.</a:t>
            </a:r>
          </a:p>
          <a:p>
            <a:pPr algn="just" fontAlgn="base"/>
            <a:r>
              <a:rPr lang="fr-FR" dirty="0"/>
              <a:t>Elle peuvent instaurer des primes supplémentaires, des congés supplémentaires.</a:t>
            </a:r>
          </a:p>
          <a:p>
            <a:pPr marL="0" indent="0" algn="ctr">
              <a:buNone/>
            </a:pPr>
            <a:r>
              <a:rPr lang="fr-FR" b="1" dirty="0">
                <a:sym typeface="Wingdings 2" panose="05020102010507070707" pitchFamily="18" charset="2"/>
              </a:rPr>
              <a:t> </a:t>
            </a:r>
            <a:r>
              <a:rPr lang="fr-FR" b="1" dirty="0"/>
              <a:t>Seuls les employés dont l’employeur est signataire peuvent bénéficier de la convention collective</a:t>
            </a:r>
          </a:p>
        </p:txBody>
      </p:sp>
    </p:spTree>
    <p:extLst>
      <p:ext uri="{BB962C8B-B14F-4D97-AF65-F5344CB8AC3E}">
        <p14:creationId xmlns:p14="http://schemas.microsoft.com/office/powerpoint/2010/main" val="233753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2C3D94-935A-4E5B-AF2A-751D7AD58541}"/>
              </a:ext>
            </a:extLst>
          </p:cNvPr>
          <p:cNvSpPr>
            <a:spLocks noGrp="1"/>
          </p:cNvSpPr>
          <p:nvPr>
            <p:ph type="title"/>
          </p:nvPr>
        </p:nvSpPr>
        <p:spPr/>
        <p:txBody>
          <a:bodyPr>
            <a:normAutofit fontScale="90000"/>
          </a:bodyPr>
          <a:lstStyle/>
          <a:p>
            <a:r>
              <a:rPr lang="fr-FR" b="1" u="sng" dirty="0"/>
              <a:t>Partie 1 : Définitions et sources du droit du travail</a:t>
            </a:r>
            <a:br>
              <a:rPr lang="fr-FR" dirty="0"/>
            </a:br>
            <a:br>
              <a:rPr lang="fr-FR" dirty="0"/>
            </a:br>
            <a:r>
              <a:rPr lang="fr-FR" dirty="0"/>
              <a:t>I. Le travail n’a pas toujours eu une image positive</a:t>
            </a:r>
          </a:p>
        </p:txBody>
      </p:sp>
      <p:sp>
        <p:nvSpPr>
          <p:cNvPr id="6" name="Espace réservé du contenu 5">
            <a:extLst>
              <a:ext uri="{FF2B5EF4-FFF2-40B4-BE49-F238E27FC236}">
                <a16:creationId xmlns:a16="http://schemas.microsoft.com/office/drawing/2014/main" id="{0F4C9484-0861-46A8-9A5B-9A580D684686}"/>
              </a:ext>
            </a:extLst>
          </p:cNvPr>
          <p:cNvSpPr>
            <a:spLocks noGrp="1"/>
          </p:cNvSpPr>
          <p:nvPr>
            <p:ph sz="half" idx="1"/>
          </p:nvPr>
        </p:nvSpPr>
        <p:spPr>
          <a:xfrm>
            <a:off x="1449217" y="2442678"/>
            <a:ext cx="4645152" cy="3448595"/>
          </a:xfrm>
        </p:spPr>
        <p:txBody>
          <a:bodyPr>
            <a:normAutofit/>
          </a:bodyPr>
          <a:lstStyle/>
          <a:p>
            <a:pPr algn="just"/>
            <a:r>
              <a:rPr lang="fr-FR" dirty="0"/>
              <a:t>Le terme « travail » est dérivé du latin « </a:t>
            </a:r>
            <a:r>
              <a:rPr lang="fr-FR" dirty="0">
                <a:solidFill>
                  <a:srgbClr val="FF0000"/>
                </a:solidFill>
              </a:rPr>
              <a:t>tripalium</a:t>
            </a:r>
            <a:r>
              <a:rPr lang="fr-FR" dirty="0"/>
              <a:t>». </a:t>
            </a:r>
          </a:p>
          <a:p>
            <a:pPr algn="just"/>
            <a:r>
              <a:rPr lang="fr-FR" dirty="0"/>
              <a:t>Le tripalium était un instrument de torture, à trois pieux, utilisé pour punir les esclaves et les hommes non libres. </a:t>
            </a:r>
          </a:p>
          <a:p>
            <a:pPr algn="just"/>
            <a:r>
              <a:rPr lang="fr-FR" dirty="0"/>
              <a:t>Le terme travail renvoyait ainsi aux idées de souffrance et de pénibilité. </a:t>
            </a:r>
          </a:p>
          <a:p>
            <a:endParaRPr lang="fr-FR" dirty="0"/>
          </a:p>
          <a:p>
            <a:endParaRPr lang="fr-FR" dirty="0"/>
          </a:p>
        </p:txBody>
      </p:sp>
      <p:sp>
        <p:nvSpPr>
          <p:cNvPr id="4" name="Espace réservé du contenu 3">
            <a:extLst>
              <a:ext uri="{FF2B5EF4-FFF2-40B4-BE49-F238E27FC236}">
                <a16:creationId xmlns:a16="http://schemas.microsoft.com/office/drawing/2014/main" id="{77721B64-FCEF-4CE3-AC67-14288DE03E35}"/>
              </a:ext>
            </a:extLst>
          </p:cNvPr>
          <p:cNvSpPr>
            <a:spLocks noGrp="1"/>
          </p:cNvSpPr>
          <p:nvPr>
            <p:ph sz="half" idx="2"/>
          </p:nvPr>
        </p:nvSpPr>
        <p:spPr>
          <a:xfrm>
            <a:off x="6409699" y="2449753"/>
            <a:ext cx="4757833" cy="3441520"/>
          </a:xfrm>
        </p:spPr>
        <p:txBody>
          <a:bodyPr>
            <a:normAutofit/>
          </a:bodyPr>
          <a:lstStyle/>
          <a:p>
            <a:pPr algn="just"/>
            <a:r>
              <a:rPr lang="fr-FR" dirty="0"/>
              <a:t>À Rome, le travail n’avait pas davantage de valeur. </a:t>
            </a:r>
          </a:p>
          <a:p>
            <a:pPr algn="just"/>
            <a:r>
              <a:rPr lang="fr-FR" dirty="0"/>
              <a:t>Cicéron soutenait que « quiconque donne son travail pour de l’argent se vend lui-même et se met au rang des esclaves ». </a:t>
            </a:r>
          </a:p>
          <a:p>
            <a:pPr algn="just"/>
            <a:r>
              <a:rPr lang="fr-FR" dirty="0"/>
              <a:t>Le citoyen était celui qui ne produisait pas.  </a:t>
            </a:r>
          </a:p>
          <a:p>
            <a:pPr algn="just"/>
            <a:r>
              <a:rPr lang="fr-FR" dirty="0"/>
              <a:t>Pendant des siècles, la représentation du travail n’a guère évolué.</a:t>
            </a:r>
          </a:p>
          <a:p>
            <a:pPr marL="0" indent="0">
              <a:buNone/>
            </a:pPr>
            <a:endParaRPr lang="fr-FR" dirty="0"/>
          </a:p>
          <a:p>
            <a:endParaRPr lang="fr-FR" dirty="0"/>
          </a:p>
        </p:txBody>
      </p:sp>
      <p:pic>
        <p:nvPicPr>
          <p:cNvPr id="3" name="Image 2">
            <a:extLst>
              <a:ext uri="{FF2B5EF4-FFF2-40B4-BE49-F238E27FC236}">
                <a16:creationId xmlns:a16="http://schemas.microsoft.com/office/drawing/2014/main" id="{4561FDBE-A20B-4AEF-BFFC-D28722C65400}"/>
              </a:ext>
            </a:extLst>
          </p:cNvPr>
          <p:cNvPicPr>
            <a:picLocks noChangeAspect="1"/>
          </p:cNvPicPr>
          <p:nvPr/>
        </p:nvPicPr>
        <p:blipFill>
          <a:blip r:embed="rId2"/>
          <a:stretch>
            <a:fillRect/>
          </a:stretch>
        </p:blipFill>
        <p:spPr>
          <a:xfrm>
            <a:off x="4906912" y="4978401"/>
            <a:ext cx="1187457" cy="1707175"/>
          </a:xfrm>
          <a:prstGeom prst="rect">
            <a:avLst/>
          </a:prstGeom>
        </p:spPr>
      </p:pic>
    </p:spTree>
    <p:extLst>
      <p:ext uri="{BB962C8B-B14F-4D97-AF65-F5344CB8AC3E}">
        <p14:creationId xmlns:p14="http://schemas.microsoft.com/office/powerpoint/2010/main" val="3765457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B83ECD-CDF7-4828-B677-6D2A163D0F1D}"/>
              </a:ext>
            </a:extLst>
          </p:cNvPr>
          <p:cNvSpPr>
            <a:spLocks noGrp="1"/>
          </p:cNvSpPr>
          <p:nvPr>
            <p:ph type="title"/>
          </p:nvPr>
        </p:nvSpPr>
        <p:spPr/>
        <p:txBody>
          <a:bodyPr>
            <a:normAutofit/>
          </a:bodyPr>
          <a:lstStyle/>
          <a:p>
            <a:r>
              <a:rPr lang="fr-FR" sz="2800" dirty="0"/>
              <a:t>Conditions d’application de la convention collective</a:t>
            </a:r>
          </a:p>
        </p:txBody>
      </p:sp>
      <p:sp>
        <p:nvSpPr>
          <p:cNvPr id="4" name="Espace réservé du contenu 3">
            <a:extLst>
              <a:ext uri="{FF2B5EF4-FFF2-40B4-BE49-F238E27FC236}">
                <a16:creationId xmlns:a16="http://schemas.microsoft.com/office/drawing/2014/main" id="{B7C9BC45-AFF7-4F55-8015-A8594BD14FA9}"/>
              </a:ext>
            </a:extLst>
          </p:cNvPr>
          <p:cNvSpPr>
            <a:spLocks noGrp="1"/>
          </p:cNvSpPr>
          <p:nvPr>
            <p:ph sz="half" idx="1"/>
          </p:nvPr>
        </p:nvSpPr>
        <p:spPr/>
        <p:txBody>
          <a:bodyPr>
            <a:normAutofit fontScale="92500" lnSpcReduction="20000"/>
          </a:bodyPr>
          <a:lstStyle/>
          <a:p>
            <a:pPr marL="0" indent="0">
              <a:buNone/>
            </a:pPr>
            <a:r>
              <a:rPr lang="fr-FR" b="1" u="sng" dirty="0"/>
              <a:t>Obligatoire si :</a:t>
            </a:r>
          </a:p>
          <a:p>
            <a:endParaRPr lang="fr-FR" dirty="0"/>
          </a:p>
        </p:txBody>
      </p:sp>
      <p:sp>
        <p:nvSpPr>
          <p:cNvPr id="5" name="Espace réservé du contenu 4">
            <a:extLst>
              <a:ext uri="{FF2B5EF4-FFF2-40B4-BE49-F238E27FC236}">
                <a16:creationId xmlns:a16="http://schemas.microsoft.com/office/drawing/2014/main" id="{187475A2-B279-49EC-81AD-8CF91DAC362F}"/>
              </a:ext>
            </a:extLst>
          </p:cNvPr>
          <p:cNvSpPr>
            <a:spLocks noGrp="1"/>
          </p:cNvSpPr>
          <p:nvPr>
            <p:ph sz="half" idx="2"/>
          </p:nvPr>
        </p:nvSpPr>
        <p:spPr>
          <a:xfrm>
            <a:off x="5706533" y="2017342"/>
            <a:ext cx="5994400" cy="3926257"/>
          </a:xfrm>
        </p:spPr>
        <p:txBody>
          <a:bodyPr>
            <a:normAutofit fontScale="92500" lnSpcReduction="20000"/>
          </a:bodyPr>
          <a:lstStyle/>
          <a:p>
            <a:pPr marL="0" indent="0">
              <a:buNone/>
            </a:pPr>
            <a:r>
              <a:rPr lang="fr-FR" b="1" u="sng" dirty="0"/>
              <a:t>Quelle convention appliquée à votre entreprise ?</a:t>
            </a:r>
          </a:p>
          <a:p>
            <a:pPr marL="0" indent="0">
              <a:buNone/>
            </a:pPr>
            <a:r>
              <a:rPr lang="fr-FR" dirty="0"/>
              <a:t>1.  Reconnaître l’activité</a:t>
            </a:r>
          </a:p>
          <a:p>
            <a:pPr marL="0" indent="0">
              <a:buNone/>
            </a:pPr>
            <a:endParaRPr lang="fr-FR" dirty="0"/>
          </a:p>
          <a:p>
            <a:endParaRPr lang="fr-FR" dirty="0"/>
          </a:p>
          <a:p>
            <a:endParaRPr lang="fr-FR" dirty="0"/>
          </a:p>
          <a:p>
            <a:pPr marL="0" indent="0" algn="just">
              <a:buNone/>
            </a:pPr>
            <a:r>
              <a:rPr lang="fr-FR" dirty="0"/>
              <a:t>2. Se demander si l’employeur est membre d’une organisation patronale.</a:t>
            </a:r>
          </a:p>
          <a:p>
            <a:pPr marL="0" indent="0" algn="just">
              <a:buNone/>
            </a:pPr>
            <a:r>
              <a:rPr lang="fr-FR" dirty="0"/>
              <a:t>3. Présence d’une extension de convention collective (obligatoire pour toutes les entreprises qui entrent dans son champs d’application).</a:t>
            </a:r>
          </a:p>
          <a:p>
            <a:endParaRPr lang="fr-FR" dirty="0"/>
          </a:p>
          <a:p>
            <a:endParaRPr lang="fr-FR" dirty="0"/>
          </a:p>
        </p:txBody>
      </p:sp>
      <p:pic>
        <p:nvPicPr>
          <p:cNvPr id="7" name="Image 6">
            <a:extLst>
              <a:ext uri="{FF2B5EF4-FFF2-40B4-BE49-F238E27FC236}">
                <a16:creationId xmlns:a16="http://schemas.microsoft.com/office/drawing/2014/main" id="{68781F3D-99CE-4AE5-9042-FB9E2195C213}"/>
              </a:ext>
            </a:extLst>
          </p:cNvPr>
          <p:cNvPicPr>
            <a:picLocks noChangeAspect="1"/>
          </p:cNvPicPr>
          <p:nvPr/>
        </p:nvPicPr>
        <p:blipFill rotWithShape="1">
          <a:blip r:embed="rId2"/>
          <a:srcRect l="24583" t="9505" r="1173" b="62085"/>
          <a:stretch/>
        </p:blipFill>
        <p:spPr>
          <a:xfrm>
            <a:off x="6664567" y="3080562"/>
            <a:ext cx="3201128" cy="899908"/>
          </a:xfrm>
          <a:prstGeom prst="rect">
            <a:avLst/>
          </a:prstGeom>
        </p:spPr>
      </p:pic>
      <p:sp>
        <p:nvSpPr>
          <p:cNvPr id="3" name="ZoneTexte 2">
            <a:extLst>
              <a:ext uri="{FF2B5EF4-FFF2-40B4-BE49-F238E27FC236}">
                <a16:creationId xmlns:a16="http://schemas.microsoft.com/office/drawing/2014/main" id="{4A879F37-2908-4E52-8946-1E1EADDAE19A}"/>
              </a:ext>
            </a:extLst>
          </p:cNvPr>
          <p:cNvSpPr txBox="1"/>
          <p:nvPr/>
        </p:nvSpPr>
        <p:spPr>
          <a:xfrm>
            <a:off x="1566333" y="2599267"/>
            <a:ext cx="3928534" cy="2308324"/>
          </a:xfrm>
          <a:prstGeom prst="rect">
            <a:avLst/>
          </a:prstGeom>
          <a:noFill/>
        </p:spPr>
        <p:txBody>
          <a:bodyPr wrap="square" rtlCol="0">
            <a:spAutoFit/>
          </a:bodyPr>
          <a:lstStyle/>
          <a:p>
            <a:pPr marL="285750" indent="-285750">
              <a:buFont typeface="Arial" panose="020B0604020202020204" pitchFamily="34" charset="0"/>
              <a:buChar char="•"/>
            </a:pPr>
            <a:r>
              <a:rPr lang="fr-FR" dirty="0"/>
              <a:t>Si elles sont conclues à l’échelle de l’entreprise.</a:t>
            </a:r>
          </a:p>
          <a:p>
            <a:pPr marL="285750" indent="-285750">
              <a:buFont typeface="Arial" panose="020B0604020202020204" pitchFamily="34" charset="0"/>
              <a:buChar char="•"/>
            </a:pPr>
            <a:r>
              <a:rPr lang="fr-FR" dirty="0"/>
              <a:t>Si une application territoriale ou professionnelle concerne l’entreprise.</a:t>
            </a:r>
          </a:p>
          <a:p>
            <a:pPr marL="285750" indent="-285750">
              <a:buFont typeface="Arial" panose="020B0604020202020204" pitchFamily="34" charset="0"/>
              <a:buChar char="•"/>
            </a:pPr>
            <a:r>
              <a:rPr lang="fr-FR" dirty="0"/>
              <a:t>S’il s ’agit d’une convention étendue par le ministère du travail et qui s’applique à l’échelle nationale.</a:t>
            </a:r>
          </a:p>
        </p:txBody>
      </p:sp>
      <p:pic>
        <p:nvPicPr>
          <p:cNvPr id="8" name="Image 7">
            <a:extLst>
              <a:ext uri="{FF2B5EF4-FFF2-40B4-BE49-F238E27FC236}">
                <a16:creationId xmlns:a16="http://schemas.microsoft.com/office/drawing/2014/main" id="{5F216DA6-5671-4BD4-A347-24EE8DEF9555}"/>
              </a:ext>
            </a:extLst>
          </p:cNvPr>
          <p:cNvPicPr>
            <a:picLocks noChangeAspect="1"/>
          </p:cNvPicPr>
          <p:nvPr/>
        </p:nvPicPr>
        <p:blipFill rotWithShape="1">
          <a:blip r:embed="rId2"/>
          <a:srcRect l="2847" t="4473" r="79181" b="69836"/>
          <a:stretch/>
        </p:blipFill>
        <p:spPr>
          <a:xfrm>
            <a:off x="11413587" y="3358066"/>
            <a:ext cx="574691" cy="555919"/>
          </a:xfrm>
          <a:prstGeom prst="rect">
            <a:avLst/>
          </a:prstGeom>
        </p:spPr>
      </p:pic>
      <p:sp>
        <p:nvSpPr>
          <p:cNvPr id="9" name="ZoneTexte 8">
            <a:extLst>
              <a:ext uri="{FF2B5EF4-FFF2-40B4-BE49-F238E27FC236}">
                <a16:creationId xmlns:a16="http://schemas.microsoft.com/office/drawing/2014/main" id="{242609E9-33A1-41BC-A500-EBDD08923C64}"/>
              </a:ext>
            </a:extLst>
          </p:cNvPr>
          <p:cNvSpPr txBox="1"/>
          <p:nvPr/>
        </p:nvSpPr>
        <p:spPr>
          <a:xfrm>
            <a:off x="6654342" y="2988734"/>
            <a:ext cx="2242366" cy="369332"/>
          </a:xfrm>
          <a:prstGeom prst="rect">
            <a:avLst/>
          </a:prstGeom>
          <a:solidFill>
            <a:schemeClr val="bg1"/>
          </a:solidFill>
        </p:spPr>
        <p:txBody>
          <a:bodyPr wrap="square" rtlCol="0">
            <a:spAutoFit/>
          </a:bodyPr>
          <a:lstStyle/>
          <a:p>
            <a:endParaRPr lang="fr-FR" dirty="0"/>
          </a:p>
        </p:txBody>
      </p:sp>
    </p:spTree>
    <p:extLst>
      <p:ext uri="{BB962C8B-B14F-4D97-AF65-F5344CB8AC3E}">
        <p14:creationId xmlns:p14="http://schemas.microsoft.com/office/powerpoint/2010/main" val="4228019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E8380A-F7ED-4C22-906D-7DD16CB8407A}"/>
              </a:ext>
            </a:extLst>
          </p:cNvPr>
          <p:cNvSpPr>
            <a:spLocks noGrp="1"/>
          </p:cNvSpPr>
          <p:nvPr>
            <p:ph type="title"/>
          </p:nvPr>
        </p:nvSpPr>
        <p:spPr/>
        <p:txBody>
          <a:bodyPr/>
          <a:lstStyle/>
          <a:p>
            <a:r>
              <a:rPr lang="fr-FR" dirty="0"/>
              <a:t>Différence entre convention collective et accord collectif</a:t>
            </a:r>
          </a:p>
        </p:txBody>
      </p:sp>
      <p:sp>
        <p:nvSpPr>
          <p:cNvPr id="3" name="Espace réservé du contenu 2">
            <a:extLst>
              <a:ext uri="{FF2B5EF4-FFF2-40B4-BE49-F238E27FC236}">
                <a16:creationId xmlns:a16="http://schemas.microsoft.com/office/drawing/2014/main" id="{E544EFA4-3534-4E62-BB08-C0CA43B6D716}"/>
              </a:ext>
            </a:extLst>
          </p:cNvPr>
          <p:cNvSpPr>
            <a:spLocks noGrp="1"/>
          </p:cNvSpPr>
          <p:nvPr>
            <p:ph sz="half" idx="1"/>
          </p:nvPr>
        </p:nvSpPr>
        <p:spPr/>
        <p:txBody>
          <a:bodyPr/>
          <a:lstStyle/>
          <a:p>
            <a:endParaRPr lang="fr-FR" dirty="0"/>
          </a:p>
        </p:txBody>
      </p:sp>
      <p:sp>
        <p:nvSpPr>
          <p:cNvPr id="4" name="Espace réservé du contenu 3">
            <a:extLst>
              <a:ext uri="{FF2B5EF4-FFF2-40B4-BE49-F238E27FC236}">
                <a16:creationId xmlns:a16="http://schemas.microsoft.com/office/drawing/2014/main" id="{E497DA8E-C271-4428-AAAC-FEBFEF31B2A3}"/>
              </a:ext>
            </a:extLst>
          </p:cNvPr>
          <p:cNvSpPr>
            <a:spLocks noGrp="1"/>
          </p:cNvSpPr>
          <p:nvPr>
            <p:ph sz="half" idx="2"/>
          </p:nvPr>
        </p:nvSpPr>
        <p:spPr/>
        <p:txBody>
          <a:bodyPr/>
          <a:lstStyle/>
          <a:p>
            <a:r>
              <a:rPr lang="fr-FR" dirty="0"/>
              <a:t>https://www.syntec.fr/convention-collective/</a:t>
            </a:r>
          </a:p>
        </p:txBody>
      </p:sp>
      <p:pic>
        <p:nvPicPr>
          <p:cNvPr id="5" name="Image 4">
            <a:extLst>
              <a:ext uri="{FF2B5EF4-FFF2-40B4-BE49-F238E27FC236}">
                <a16:creationId xmlns:a16="http://schemas.microsoft.com/office/drawing/2014/main" id="{4D92A66E-2691-49E8-93D4-42487E5235D4}"/>
              </a:ext>
            </a:extLst>
          </p:cNvPr>
          <p:cNvPicPr>
            <a:picLocks noChangeAspect="1"/>
          </p:cNvPicPr>
          <p:nvPr/>
        </p:nvPicPr>
        <p:blipFill rotWithShape="1">
          <a:blip r:embed="rId2"/>
          <a:srcRect l="3724" r="28483" b="65517"/>
          <a:stretch/>
        </p:blipFill>
        <p:spPr>
          <a:xfrm>
            <a:off x="2172441" y="2010878"/>
            <a:ext cx="2794001" cy="1326990"/>
          </a:xfrm>
          <a:prstGeom prst="rect">
            <a:avLst/>
          </a:prstGeom>
        </p:spPr>
      </p:pic>
      <p:pic>
        <p:nvPicPr>
          <p:cNvPr id="6" name="Image 5">
            <a:extLst>
              <a:ext uri="{FF2B5EF4-FFF2-40B4-BE49-F238E27FC236}">
                <a16:creationId xmlns:a16="http://schemas.microsoft.com/office/drawing/2014/main" id="{78B1A898-9DF3-479F-8C65-D748C6851D1D}"/>
              </a:ext>
            </a:extLst>
          </p:cNvPr>
          <p:cNvPicPr>
            <a:picLocks noChangeAspect="1"/>
          </p:cNvPicPr>
          <p:nvPr/>
        </p:nvPicPr>
        <p:blipFill>
          <a:blip r:embed="rId3"/>
          <a:stretch>
            <a:fillRect/>
          </a:stretch>
        </p:blipFill>
        <p:spPr>
          <a:xfrm>
            <a:off x="6099519" y="3152851"/>
            <a:ext cx="5438713" cy="2459161"/>
          </a:xfrm>
          <a:prstGeom prst="rect">
            <a:avLst/>
          </a:prstGeom>
        </p:spPr>
      </p:pic>
      <p:pic>
        <p:nvPicPr>
          <p:cNvPr id="7" name="Image 6">
            <a:extLst>
              <a:ext uri="{FF2B5EF4-FFF2-40B4-BE49-F238E27FC236}">
                <a16:creationId xmlns:a16="http://schemas.microsoft.com/office/drawing/2014/main" id="{903A2EDD-E2E8-45B8-8921-1B97D9905298}"/>
              </a:ext>
            </a:extLst>
          </p:cNvPr>
          <p:cNvPicPr>
            <a:picLocks noChangeAspect="1"/>
          </p:cNvPicPr>
          <p:nvPr/>
        </p:nvPicPr>
        <p:blipFill rotWithShape="1">
          <a:blip r:embed="rId2"/>
          <a:srcRect l="8582" t="40905" b="27685"/>
          <a:stretch/>
        </p:blipFill>
        <p:spPr>
          <a:xfrm>
            <a:off x="2127617" y="3833898"/>
            <a:ext cx="3767667" cy="1208732"/>
          </a:xfrm>
          <a:prstGeom prst="rect">
            <a:avLst/>
          </a:prstGeom>
        </p:spPr>
      </p:pic>
      <p:sp>
        <p:nvSpPr>
          <p:cNvPr id="8" name="Flèche : droite 7">
            <a:extLst>
              <a:ext uri="{FF2B5EF4-FFF2-40B4-BE49-F238E27FC236}">
                <a16:creationId xmlns:a16="http://schemas.microsoft.com/office/drawing/2014/main" id="{4E3AEFE2-D238-4886-B0AF-90030A6D5924}"/>
              </a:ext>
            </a:extLst>
          </p:cNvPr>
          <p:cNvSpPr/>
          <p:nvPr/>
        </p:nvSpPr>
        <p:spPr>
          <a:xfrm>
            <a:off x="855133" y="2540000"/>
            <a:ext cx="1185334" cy="254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Flèche : droite 8">
            <a:extLst>
              <a:ext uri="{FF2B5EF4-FFF2-40B4-BE49-F238E27FC236}">
                <a16:creationId xmlns:a16="http://schemas.microsoft.com/office/drawing/2014/main" id="{B0D63441-7390-4D09-B50A-E86E587A8B01}"/>
              </a:ext>
            </a:extLst>
          </p:cNvPr>
          <p:cNvSpPr/>
          <p:nvPr/>
        </p:nvSpPr>
        <p:spPr>
          <a:xfrm>
            <a:off x="826475" y="3872736"/>
            <a:ext cx="1185334" cy="254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42813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idx="4294967295"/>
          </p:nvPr>
        </p:nvSpPr>
        <p:spPr>
          <a:xfrm>
            <a:off x="1300827" y="355601"/>
            <a:ext cx="9894887" cy="1077912"/>
          </a:xfrm>
        </p:spPr>
        <p:txBody>
          <a:bodyPr/>
          <a:lstStyle/>
          <a:p>
            <a:r>
              <a:rPr lang="fr-FR" u="sng" dirty="0"/>
              <a:t>b. L’usage et l’engagement unilatéral</a:t>
            </a:r>
            <a:br>
              <a:rPr lang="fr-FR" dirty="0"/>
            </a:br>
            <a:endParaRPr lang="fr-FR" dirty="0"/>
          </a:p>
        </p:txBody>
      </p:sp>
      <p:sp>
        <p:nvSpPr>
          <p:cNvPr id="3" name="Espace réservé du contenu 2"/>
          <p:cNvSpPr>
            <a:spLocks noGrp="1"/>
          </p:cNvSpPr>
          <p:nvPr>
            <p:ph idx="4294967295"/>
          </p:nvPr>
        </p:nvSpPr>
        <p:spPr>
          <a:xfrm>
            <a:off x="684976" y="1219383"/>
            <a:ext cx="11296817" cy="4939993"/>
          </a:xfrm>
        </p:spPr>
        <p:txBody>
          <a:bodyPr>
            <a:normAutofit fontScale="92500" lnSpcReduction="20000"/>
          </a:bodyPr>
          <a:lstStyle/>
          <a:p>
            <a:pPr marL="0" indent="0">
              <a:buNone/>
            </a:pPr>
            <a:r>
              <a:rPr lang="fr-FR" b="1" dirty="0"/>
              <a:t>L’usage est une pratique suivie dans l’entreprise et revêtant trois caractères :</a:t>
            </a:r>
          </a:p>
          <a:p>
            <a:pPr marL="0" indent="0">
              <a:buNone/>
            </a:pPr>
            <a:r>
              <a:rPr lang="fr-FR" dirty="0"/>
              <a:t>▶ généralité : l’avantage doit être accordé à tous les salariés de l’entreprise ou à tous les membres d’une catégorie déterminée du personnel.</a:t>
            </a:r>
          </a:p>
          <a:p>
            <a:pPr marL="0" indent="0">
              <a:buNone/>
            </a:pPr>
            <a:r>
              <a:rPr lang="fr-FR" dirty="0"/>
              <a:t>▶ constance : l’avantage est accordé régulièrement.</a:t>
            </a:r>
          </a:p>
          <a:p>
            <a:pPr marL="0" indent="0">
              <a:buNone/>
            </a:pPr>
            <a:r>
              <a:rPr lang="fr-FR" dirty="0"/>
              <a:t>▶ fixité : l’avantage est accordé en fonction de critères précis.</a:t>
            </a:r>
          </a:p>
          <a:p>
            <a:pPr marL="0" indent="0">
              <a:buNone/>
            </a:pPr>
            <a:r>
              <a:rPr lang="fr-FR" b="1" dirty="0"/>
              <a:t>L’employeur ne peut donc décider de revenir sur l’usage qu’en respectant une procédure de dénonciation. </a:t>
            </a:r>
          </a:p>
          <a:p>
            <a:pPr marL="0" indent="0">
              <a:buNone/>
            </a:pPr>
            <a:r>
              <a:rPr lang="fr-FR" b="1" dirty="0"/>
              <a:t>Il doit :</a:t>
            </a:r>
          </a:p>
          <a:p>
            <a:pPr marL="0" indent="0">
              <a:buNone/>
            </a:pPr>
            <a:r>
              <a:rPr lang="fr-FR" dirty="0"/>
              <a:t>▶informer les représentants du personnel ;</a:t>
            </a:r>
          </a:p>
          <a:p>
            <a:pPr marL="0" indent="0">
              <a:buNone/>
            </a:pPr>
            <a:r>
              <a:rPr lang="fr-FR" dirty="0"/>
              <a:t>▶informer tous les salariés individuellement ;</a:t>
            </a:r>
          </a:p>
          <a:p>
            <a:pPr marL="0" indent="0">
              <a:buNone/>
            </a:pPr>
            <a:r>
              <a:rPr lang="fr-FR" dirty="0"/>
              <a:t>▶respecter un préavis raisonnable.</a:t>
            </a:r>
          </a:p>
          <a:p>
            <a:pPr marL="0" indent="0">
              <a:buNone/>
            </a:pPr>
            <a:r>
              <a:rPr lang="fr-FR" b="1" dirty="0">
                <a:solidFill>
                  <a:srgbClr val="FF0000"/>
                </a:solidFill>
              </a:rPr>
              <a:t>Ex : prime de 13</a:t>
            </a:r>
            <a:r>
              <a:rPr lang="fr-FR" b="1" baseline="30000" dirty="0">
                <a:solidFill>
                  <a:srgbClr val="FF0000"/>
                </a:solidFill>
              </a:rPr>
              <a:t>ième</a:t>
            </a:r>
            <a:r>
              <a:rPr lang="fr-FR" b="1" dirty="0">
                <a:solidFill>
                  <a:srgbClr val="FF0000"/>
                </a:solidFill>
              </a:rPr>
              <a:t> mois</a:t>
            </a:r>
          </a:p>
          <a:p>
            <a:pPr marL="0" indent="0" algn="just">
              <a:buNone/>
            </a:pPr>
            <a:endParaRPr lang="fr-FR" dirty="0"/>
          </a:p>
          <a:p>
            <a:pPr marL="0" indent="0">
              <a:buNone/>
            </a:pPr>
            <a:endParaRPr lang="fr-FR" dirty="0"/>
          </a:p>
          <a:p>
            <a:pPr marL="0" indent="0">
              <a:buNone/>
            </a:pPr>
            <a:endParaRPr lang="fr-FR" dirty="0"/>
          </a:p>
          <a:p>
            <a:endParaRPr lang="fr-FR" dirty="0"/>
          </a:p>
        </p:txBody>
      </p:sp>
    </p:spTree>
    <p:extLst>
      <p:ext uri="{BB962C8B-B14F-4D97-AF65-F5344CB8AC3E}">
        <p14:creationId xmlns:p14="http://schemas.microsoft.com/office/powerpoint/2010/main" val="2840151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Enoncé d’une problématique concernant un usage :</a:t>
            </a:r>
          </a:p>
        </p:txBody>
      </p:sp>
      <p:sp>
        <p:nvSpPr>
          <p:cNvPr id="3" name="Espace réservé du contenu 2"/>
          <p:cNvSpPr>
            <a:spLocks noGrp="1"/>
          </p:cNvSpPr>
          <p:nvPr>
            <p:ph idx="1"/>
          </p:nvPr>
        </p:nvSpPr>
        <p:spPr/>
        <p:txBody>
          <a:bodyPr/>
          <a:lstStyle/>
          <a:p>
            <a:pPr marL="0" indent="0" algn="just">
              <a:buNone/>
            </a:pPr>
            <a:r>
              <a:rPr lang="fr-FR" b="1" dirty="0"/>
              <a:t>Les salariés d’une entreprise perçoivent, depuis plus de 10 ans, une prime de Noël de 200 €. L’employeur décide de ne plus la verser car les résultats de l’entreprise ne sont plus aussi confortables qu’auparavant. Il annonce sa décision aux salariés par voie d’affichage.</a:t>
            </a:r>
          </a:p>
          <a:p>
            <a:pPr marL="0" indent="0" algn="just">
              <a:buNone/>
            </a:pPr>
            <a:r>
              <a:rPr lang="fr-FR" b="1" dirty="0"/>
              <a:t>Peut-il agir de la sorte ?</a:t>
            </a:r>
          </a:p>
          <a:p>
            <a:pPr marL="0" indent="0">
              <a:buNone/>
            </a:pPr>
            <a:endParaRPr lang="fr-FR" dirty="0"/>
          </a:p>
        </p:txBody>
      </p:sp>
    </p:spTree>
    <p:extLst>
      <p:ext uri="{BB962C8B-B14F-4D97-AF65-F5344CB8AC3E}">
        <p14:creationId xmlns:p14="http://schemas.microsoft.com/office/powerpoint/2010/main" val="4030340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pPr algn="just"/>
            <a:r>
              <a:rPr lang="fr-FR" b="1" dirty="0"/>
              <a:t>L’engagement unilatéral</a:t>
            </a:r>
            <a:r>
              <a:rPr lang="fr-FR" dirty="0"/>
              <a:t> résulte de la volonté de l’employeur d’octroyer un avantage à l’égard de l’ensemble des salariés. </a:t>
            </a:r>
          </a:p>
          <a:p>
            <a:pPr algn="just"/>
            <a:r>
              <a:rPr lang="fr-FR" dirty="0"/>
              <a:t>Il peut résulter d’un communiqué à l’ensemble des salariés, d’une note de service, d’une décision prise lors d’un CSE, de l’application volontaire d’une convention collective… </a:t>
            </a:r>
          </a:p>
          <a:p>
            <a:pPr algn="just"/>
            <a:r>
              <a:rPr lang="fr-FR" dirty="0"/>
              <a:t>À la différence de l’usage il est explicite et n’est soumis à aucune condition.</a:t>
            </a:r>
          </a:p>
          <a:p>
            <a:pPr marL="0" indent="0">
              <a:buNone/>
            </a:pPr>
            <a:endParaRPr lang="fr-FR" dirty="0"/>
          </a:p>
        </p:txBody>
      </p:sp>
      <p:sp>
        <p:nvSpPr>
          <p:cNvPr id="2" name="ZoneTexte 1">
            <a:extLst>
              <a:ext uri="{FF2B5EF4-FFF2-40B4-BE49-F238E27FC236}">
                <a16:creationId xmlns:a16="http://schemas.microsoft.com/office/drawing/2014/main" id="{E2B7FF10-9172-4DBA-94F9-A158F4EC6F11}"/>
              </a:ext>
            </a:extLst>
          </p:cNvPr>
          <p:cNvSpPr txBox="1"/>
          <p:nvPr/>
        </p:nvSpPr>
        <p:spPr>
          <a:xfrm>
            <a:off x="1652340" y="1031631"/>
            <a:ext cx="9201752" cy="523220"/>
          </a:xfrm>
          <a:prstGeom prst="rect">
            <a:avLst/>
          </a:prstGeom>
          <a:noFill/>
        </p:spPr>
        <p:txBody>
          <a:bodyPr wrap="square" rtlCol="0">
            <a:spAutoFit/>
          </a:bodyPr>
          <a:lstStyle/>
          <a:p>
            <a:pPr algn="ctr"/>
            <a:r>
              <a:rPr lang="fr-FR" sz="2800" dirty="0"/>
              <a:t>L’ENGAGEMENT UNILATÉRAL</a:t>
            </a:r>
          </a:p>
        </p:txBody>
      </p:sp>
    </p:spTree>
    <p:extLst>
      <p:ext uri="{BB962C8B-B14F-4D97-AF65-F5344CB8AC3E}">
        <p14:creationId xmlns:p14="http://schemas.microsoft.com/office/powerpoint/2010/main" val="27373452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87105" y="804519"/>
            <a:ext cx="10167749" cy="1049235"/>
          </a:xfrm>
        </p:spPr>
        <p:txBody>
          <a:bodyPr>
            <a:normAutofit fontScale="90000"/>
          </a:bodyPr>
          <a:lstStyle/>
          <a:p>
            <a:r>
              <a:rPr lang="fr-FR" dirty="0"/>
              <a:t>C. Le règlement intérieur et le contrat de travail</a:t>
            </a:r>
            <a:br>
              <a:rPr lang="fr-FR" dirty="0"/>
            </a:br>
            <a:endParaRPr lang="fr-FR" dirty="0"/>
          </a:p>
        </p:txBody>
      </p:sp>
      <p:sp>
        <p:nvSpPr>
          <p:cNvPr id="3" name="Espace réservé du contenu 2"/>
          <p:cNvSpPr>
            <a:spLocks noGrp="1"/>
          </p:cNvSpPr>
          <p:nvPr>
            <p:ph idx="1"/>
          </p:nvPr>
        </p:nvSpPr>
        <p:spPr>
          <a:xfrm>
            <a:off x="477840" y="2078505"/>
            <a:ext cx="10577014" cy="3805085"/>
          </a:xfrm>
        </p:spPr>
        <p:txBody>
          <a:bodyPr>
            <a:normAutofit fontScale="92500" lnSpcReduction="10000"/>
          </a:bodyPr>
          <a:lstStyle/>
          <a:p>
            <a:pPr>
              <a:buFont typeface="Wingdings" panose="05000000000000000000" pitchFamily="2" charset="2"/>
              <a:buChar char="Ø"/>
            </a:pPr>
            <a:r>
              <a:rPr lang="fr-FR" u="sng" dirty="0"/>
              <a:t>Le règlement intérieur </a:t>
            </a:r>
            <a:r>
              <a:rPr lang="fr-FR" dirty="0"/>
              <a:t>est élaboré par l’employeur. Il est obligatoire dans les entreprises dont l’effectif est supérieur ou égal à 50 salariés. </a:t>
            </a:r>
          </a:p>
          <a:p>
            <a:pPr>
              <a:buFont typeface="Wingdings" panose="05000000000000000000" pitchFamily="2" charset="2"/>
              <a:buChar char="Ø"/>
            </a:pPr>
            <a:r>
              <a:rPr lang="fr-FR" dirty="0"/>
              <a:t>Il fixe l’organisation des relations de travail, les règles concernant </a:t>
            </a:r>
            <a:r>
              <a:rPr lang="fr-FR" b="1" dirty="0"/>
              <a:t>la discipline et les sanctions et les mesures d’hygiène et de sécurité.</a:t>
            </a:r>
            <a:endParaRPr lang="fr-FR" dirty="0"/>
          </a:p>
          <a:p>
            <a:pPr>
              <a:buFont typeface="Wingdings" panose="05000000000000000000" pitchFamily="2" charset="2"/>
              <a:buChar char="Ø"/>
            </a:pPr>
            <a:r>
              <a:rPr lang="fr-FR" dirty="0"/>
              <a:t> </a:t>
            </a:r>
            <a:r>
              <a:rPr lang="fr-FR" u="sng" dirty="0"/>
              <a:t>Le contrat de travail </a:t>
            </a:r>
            <a:r>
              <a:rPr lang="fr-FR" dirty="0"/>
              <a:t>est négocié entre l’employeur et son futur salarié. </a:t>
            </a:r>
          </a:p>
          <a:p>
            <a:pPr marL="0" indent="0">
              <a:buNone/>
            </a:pPr>
            <a:r>
              <a:rPr lang="fr-FR" b="1" dirty="0">
                <a:solidFill>
                  <a:srgbClr val="FF0000"/>
                </a:solidFill>
              </a:rPr>
              <a:t>Ex : </a:t>
            </a:r>
          </a:p>
          <a:p>
            <a:pPr>
              <a:buFont typeface="Wingdings" panose="05000000000000000000" pitchFamily="2" charset="2"/>
              <a:buChar char="ü"/>
            </a:pPr>
            <a:r>
              <a:rPr lang="fr-FR" b="1" dirty="0">
                <a:solidFill>
                  <a:srgbClr val="FF0000"/>
                </a:solidFill>
              </a:rPr>
              <a:t>Télétravail,</a:t>
            </a:r>
          </a:p>
          <a:p>
            <a:pPr>
              <a:buFont typeface="Wingdings" panose="05000000000000000000" pitchFamily="2" charset="2"/>
              <a:buChar char="ü"/>
            </a:pPr>
            <a:r>
              <a:rPr lang="fr-FR" b="1" dirty="0">
                <a:solidFill>
                  <a:srgbClr val="FF0000"/>
                </a:solidFill>
              </a:rPr>
              <a:t>Rémunération variable,</a:t>
            </a:r>
          </a:p>
          <a:p>
            <a:pPr>
              <a:buFont typeface="Wingdings" panose="05000000000000000000" pitchFamily="2" charset="2"/>
              <a:buChar char="ü"/>
            </a:pPr>
            <a:r>
              <a:rPr lang="fr-FR" b="1" dirty="0">
                <a:solidFill>
                  <a:srgbClr val="FF0000"/>
                </a:solidFill>
              </a:rPr>
              <a:t>Clause de non concurrence</a:t>
            </a:r>
          </a:p>
        </p:txBody>
      </p:sp>
    </p:spTree>
    <p:extLst>
      <p:ext uri="{BB962C8B-B14F-4D97-AF65-F5344CB8AC3E}">
        <p14:creationId xmlns:p14="http://schemas.microsoft.com/office/powerpoint/2010/main" val="4144869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1000"/>
                                        <p:tgtEl>
                                          <p:spTgt spid="3">
                                            <p:txEl>
                                              <p:pRg st="3" end="3"/>
                                            </p:txEl>
                                          </p:spTgt>
                                        </p:tgtEl>
                                      </p:cBhvr>
                                    </p:animEffect>
                                    <p:anim calcmode="lin" valueType="num">
                                      <p:cBhvr>
                                        <p:cTn id="2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1000"/>
                                        <p:tgtEl>
                                          <p:spTgt spid="3">
                                            <p:txEl>
                                              <p:pRg st="4" end="4"/>
                                            </p:txEl>
                                          </p:spTgt>
                                        </p:tgtEl>
                                      </p:cBhvr>
                                    </p:animEffect>
                                    <p:anim calcmode="lin" valueType="num">
                                      <p:cBhvr>
                                        <p:cTn id="3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animEffect transition="in" filter="fade">
                                      <p:cBhvr>
                                        <p:cTn id="41" dur="1000"/>
                                        <p:tgtEl>
                                          <p:spTgt spid="3">
                                            <p:txEl>
                                              <p:pRg st="5" end="5"/>
                                            </p:txEl>
                                          </p:spTgt>
                                        </p:tgtEl>
                                      </p:cBhvr>
                                    </p:animEffect>
                                    <p:anim calcmode="lin" valueType="num">
                                      <p:cBhvr>
                                        <p:cTn id="4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3">
                                            <p:txEl>
                                              <p:pRg st="6" end="6"/>
                                            </p:txEl>
                                          </p:spTgt>
                                        </p:tgtEl>
                                        <p:attrNameLst>
                                          <p:attrName>style.visibility</p:attrName>
                                        </p:attrNameLst>
                                      </p:cBhvr>
                                      <p:to>
                                        <p:strVal val="visible"/>
                                      </p:to>
                                    </p:set>
                                    <p:animEffect transition="in" filter="fade">
                                      <p:cBhvr>
                                        <p:cTn id="48" dur="1000"/>
                                        <p:tgtEl>
                                          <p:spTgt spid="3">
                                            <p:txEl>
                                              <p:pRg st="6" end="6"/>
                                            </p:txEl>
                                          </p:spTgt>
                                        </p:tgtEl>
                                      </p:cBhvr>
                                    </p:animEffect>
                                    <p:anim calcmode="lin" valueType="num">
                                      <p:cBhvr>
                                        <p:cTn id="49"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C64257E-29CA-4586-8D9F-E8C73ED75589}"/>
              </a:ext>
            </a:extLst>
          </p:cNvPr>
          <p:cNvSpPr>
            <a:spLocks noGrp="1"/>
          </p:cNvSpPr>
          <p:nvPr>
            <p:ph type="title"/>
          </p:nvPr>
        </p:nvSpPr>
        <p:spPr/>
        <p:txBody>
          <a:bodyPr/>
          <a:lstStyle/>
          <a:p>
            <a:r>
              <a:rPr lang="fr-FR" dirty="0"/>
              <a:t>Mais que faire en cas de conflit ?</a:t>
            </a:r>
          </a:p>
        </p:txBody>
      </p:sp>
      <p:pic>
        <p:nvPicPr>
          <p:cNvPr id="4" name="Espace réservé du contenu 3">
            <a:extLst>
              <a:ext uri="{FF2B5EF4-FFF2-40B4-BE49-F238E27FC236}">
                <a16:creationId xmlns:a16="http://schemas.microsoft.com/office/drawing/2014/main" id="{3CDD4A3F-2C83-4762-A7CC-8D0D1A274F14}"/>
              </a:ext>
            </a:extLst>
          </p:cNvPr>
          <p:cNvPicPr>
            <a:picLocks noGrp="1" noChangeAspect="1"/>
          </p:cNvPicPr>
          <p:nvPr>
            <p:ph idx="1"/>
          </p:nvPr>
        </p:nvPicPr>
        <p:blipFill>
          <a:blip r:embed="rId2"/>
          <a:stretch>
            <a:fillRect/>
          </a:stretch>
        </p:blipFill>
        <p:spPr>
          <a:xfrm>
            <a:off x="589842" y="2188193"/>
            <a:ext cx="6940907" cy="3225966"/>
          </a:xfrm>
          <a:prstGeom prst="rect">
            <a:avLst/>
          </a:prstGeom>
        </p:spPr>
      </p:pic>
      <p:sp>
        <p:nvSpPr>
          <p:cNvPr id="6" name="Rectangle 5">
            <a:extLst>
              <a:ext uri="{FF2B5EF4-FFF2-40B4-BE49-F238E27FC236}">
                <a16:creationId xmlns:a16="http://schemas.microsoft.com/office/drawing/2014/main" id="{89DDD85D-5623-46F5-A126-D610700E4C2F}"/>
              </a:ext>
            </a:extLst>
          </p:cNvPr>
          <p:cNvSpPr/>
          <p:nvPr/>
        </p:nvSpPr>
        <p:spPr>
          <a:xfrm>
            <a:off x="7673624" y="4576153"/>
            <a:ext cx="4047067" cy="1477328"/>
          </a:xfrm>
          <a:prstGeom prst="rect">
            <a:avLst/>
          </a:prstGeom>
        </p:spPr>
        <p:txBody>
          <a:bodyPr wrap="square">
            <a:spAutoFit/>
          </a:bodyPr>
          <a:lstStyle/>
          <a:p>
            <a:pPr algn="just"/>
            <a:r>
              <a:rPr lang="fr-FR" dirty="0">
                <a:solidFill>
                  <a:srgbClr val="2B2B2A"/>
                </a:solidFill>
                <a:latin typeface="ff12"/>
              </a:rPr>
              <a:t>Il convient de ne pas oublier le Code de la Sécurité sociale car il comporte de nombreuses règles notamment sur la partie santé/sécurité, accident de travail, voire la </a:t>
            </a:r>
            <a:r>
              <a:rPr lang="fr-FR" dirty="0">
                <a:solidFill>
                  <a:srgbClr val="2B2B2A"/>
                </a:solidFill>
                <a:latin typeface="ff17"/>
              </a:rPr>
              <a:t>retraite…</a:t>
            </a:r>
            <a:endParaRPr lang="fr-FR" b="0" i="0" dirty="0">
              <a:solidFill>
                <a:srgbClr val="2B2B2A"/>
              </a:solidFill>
              <a:effectLst/>
              <a:latin typeface="ff17"/>
            </a:endParaRPr>
          </a:p>
        </p:txBody>
      </p:sp>
      <p:cxnSp>
        <p:nvCxnSpPr>
          <p:cNvPr id="8" name="Connecteur droit avec flèche 7">
            <a:extLst>
              <a:ext uri="{FF2B5EF4-FFF2-40B4-BE49-F238E27FC236}">
                <a16:creationId xmlns:a16="http://schemas.microsoft.com/office/drawing/2014/main" id="{97D8A0F1-AA07-4259-95B7-8AA6C7825201}"/>
              </a:ext>
            </a:extLst>
          </p:cNvPr>
          <p:cNvCxnSpPr>
            <a:cxnSpLocks/>
          </p:cNvCxnSpPr>
          <p:nvPr/>
        </p:nvCxnSpPr>
        <p:spPr>
          <a:xfrm flipH="1" flipV="1">
            <a:off x="6172200" y="3657601"/>
            <a:ext cx="1501424" cy="11159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Bulle narrative : rectangle à coins arrondis 2">
            <a:extLst>
              <a:ext uri="{FF2B5EF4-FFF2-40B4-BE49-F238E27FC236}">
                <a16:creationId xmlns:a16="http://schemas.microsoft.com/office/drawing/2014/main" id="{A144765A-5BFF-49A7-BECB-6D8AC2067819}"/>
              </a:ext>
            </a:extLst>
          </p:cNvPr>
          <p:cNvSpPr/>
          <p:nvPr/>
        </p:nvSpPr>
        <p:spPr>
          <a:xfrm>
            <a:off x="8527982" y="1925054"/>
            <a:ext cx="3664017" cy="2415940"/>
          </a:xfrm>
          <a:prstGeom prst="wedgeRoundRectCallout">
            <a:avLst>
              <a:gd name="adj1" fmla="val -84078"/>
              <a:gd name="adj2" fmla="val -8492"/>
              <a:gd name="adj3" fmla="val 16667"/>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fr-FR" dirty="0">
                <a:solidFill>
                  <a:srgbClr val="2B2B2A"/>
                </a:solidFill>
                <a:latin typeface="ff12"/>
              </a:rPr>
              <a:t>les règles qui sont placées en haut de cette pyramide ont plus de force que les règles qui se </a:t>
            </a:r>
            <a:r>
              <a:rPr lang="fr-FR" dirty="0">
                <a:solidFill>
                  <a:srgbClr val="2B2B2A"/>
                </a:solidFill>
                <a:latin typeface="ff17"/>
              </a:rPr>
              <a:t>situent en bas de cette pyramide. </a:t>
            </a:r>
          </a:p>
          <a:p>
            <a:pPr algn="ctr"/>
            <a:r>
              <a:rPr lang="fr-FR" dirty="0">
                <a:solidFill>
                  <a:srgbClr val="2B2B2A"/>
                </a:solidFill>
                <a:latin typeface="ff17"/>
              </a:rPr>
              <a:t>Mais, il s’agit d’un raccourci qui n’est pas </a:t>
            </a:r>
            <a:r>
              <a:rPr lang="fr-FR" b="1" dirty="0">
                <a:solidFill>
                  <a:srgbClr val="2B2B2A"/>
                </a:solidFill>
                <a:latin typeface="ff17"/>
              </a:rPr>
              <a:t>révélateur de la complexité du droit du </a:t>
            </a:r>
            <a:r>
              <a:rPr lang="fr-FR" b="1" dirty="0">
                <a:solidFill>
                  <a:srgbClr val="2B2B2A"/>
                </a:solidFill>
                <a:latin typeface="ff12"/>
              </a:rPr>
              <a:t>travail.</a:t>
            </a:r>
          </a:p>
          <a:p>
            <a:pPr algn="ctr"/>
            <a:endParaRPr lang="fr-FR" dirty="0"/>
          </a:p>
        </p:txBody>
      </p:sp>
    </p:spTree>
    <p:extLst>
      <p:ext uri="{BB962C8B-B14F-4D97-AF65-F5344CB8AC3E}">
        <p14:creationId xmlns:p14="http://schemas.microsoft.com/office/powerpoint/2010/main" val="3473407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F3FB12-5B93-48FC-9DF6-F1379492EB61}"/>
              </a:ext>
            </a:extLst>
          </p:cNvPr>
          <p:cNvSpPr>
            <a:spLocks noGrp="1"/>
          </p:cNvSpPr>
          <p:nvPr>
            <p:ph type="title"/>
          </p:nvPr>
        </p:nvSpPr>
        <p:spPr>
          <a:xfrm>
            <a:off x="1451578" y="435301"/>
            <a:ext cx="9603275" cy="1049235"/>
          </a:xfrm>
        </p:spPr>
        <p:txBody>
          <a:bodyPr>
            <a:normAutofit fontScale="90000"/>
          </a:bodyPr>
          <a:lstStyle/>
          <a:p>
            <a:pPr algn="ctr"/>
            <a:r>
              <a:rPr lang="fr-FR" sz="2200" dirty="0"/>
              <a:t>il est fréquent que les différents acteurs de la pyramide décident à leur niveau de créer une règle sur un sujet déjà traité à un autre niveau. </a:t>
            </a:r>
            <a:br>
              <a:rPr lang="fr-FR" sz="2200" dirty="0"/>
            </a:br>
            <a:r>
              <a:rPr lang="fr-FR" sz="2200" b="1" dirty="0"/>
              <a:t>Quelle est alors l’articulation entre ces différentes règles ? </a:t>
            </a:r>
            <a:br>
              <a:rPr lang="fr-FR" dirty="0"/>
            </a:br>
            <a:endParaRPr lang="fr-FR" dirty="0"/>
          </a:p>
        </p:txBody>
      </p:sp>
      <p:sp>
        <p:nvSpPr>
          <p:cNvPr id="3" name="Espace réservé du contenu 2">
            <a:extLst>
              <a:ext uri="{FF2B5EF4-FFF2-40B4-BE49-F238E27FC236}">
                <a16:creationId xmlns:a16="http://schemas.microsoft.com/office/drawing/2014/main" id="{605BF923-9781-4979-99C1-B43FC9870130}"/>
              </a:ext>
            </a:extLst>
          </p:cNvPr>
          <p:cNvSpPr>
            <a:spLocks noGrp="1"/>
          </p:cNvSpPr>
          <p:nvPr>
            <p:ph idx="1"/>
          </p:nvPr>
        </p:nvSpPr>
        <p:spPr/>
        <p:txBody>
          <a:bodyPr/>
          <a:lstStyle/>
          <a:p>
            <a:pPr algn="just"/>
            <a:r>
              <a:rPr lang="fr-FR" dirty="0"/>
              <a:t>Si l’on reprend la pyramide, il convient de déterminer maintenant comment s’organisent les différentes règles entre elles :</a:t>
            </a:r>
          </a:p>
          <a:p>
            <a:endParaRPr lang="fr-FR" dirty="0"/>
          </a:p>
          <a:p>
            <a:endParaRPr lang="fr-FR" dirty="0"/>
          </a:p>
        </p:txBody>
      </p:sp>
      <p:pic>
        <p:nvPicPr>
          <p:cNvPr id="4" name="Image 3">
            <a:extLst>
              <a:ext uri="{FF2B5EF4-FFF2-40B4-BE49-F238E27FC236}">
                <a16:creationId xmlns:a16="http://schemas.microsoft.com/office/drawing/2014/main" id="{518EBBE3-3792-48FC-82DC-2B7F5BD3B1B2}"/>
              </a:ext>
            </a:extLst>
          </p:cNvPr>
          <p:cNvPicPr>
            <a:picLocks noChangeAspect="1"/>
          </p:cNvPicPr>
          <p:nvPr/>
        </p:nvPicPr>
        <p:blipFill>
          <a:blip r:embed="rId2"/>
          <a:stretch>
            <a:fillRect/>
          </a:stretch>
        </p:blipFill>
        <p:spPr>
          <a:xfrm>
            <a:off x="1738668" y="2997200"/>
            <a:ext cx="9544258" cy="3860800"/>
          </a:xfrm>
          <a:prstGeom prst="rect">
            <a:avLst/>
          </a:prstGeom>
        </p:spPr>
      </p:pic>
    </p:spTree>
    <p:extLst>
      <p:ext uri="{BB962C8B-B14F-4D97-AF65-F5344CB8AC3E}">
        <p14:creationId xmlns:p14="http://schemas.microsoft.com/office/powerpoint/2010/main" val="1387622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2C5394E-EF73-44A3-A185-14BF45A8B306}"/>
              </a:ext>
            </a:extLst>
          </p:cNvPr>
          <p:cNvSpPr>
            <a:spLocks noGrp="1"/>
          </p:cNvSpPr>
          <p:nvPr>
            <p:ph type="title"/>
          </p:nvPr>
        </p:nvSpPr>
        <p:spPr/>
        <p:txBody>
          <a:bodyPr>
            <a:normAutofit/>
          </a:bodyPr>
          <a:lstStyle/>
          <a:p>
            <a:r>
              <a:rPr lang="fr-FR" sz="2800" b="1" u="sng" dirty="0"/>
              <a:t>Principe de faveur</a:t>
            </a:r>
            <a:r>
              <a:rPr lang="fr-FR" sz="2800" dirty="0"/>
              <a:t> :</a:t>
            </a:r>
            <a:br>
              <a:rPr lang="fr-FR" sz="2800" dirty="0"/>
            </a:br>
            <a:endParaRPr lang="fr-FR" sz="2800" dirty="0"/>
          </a:p>
        </p:txBody>
      </p:sp>
      <p:sp>
        <p:nvSpPr>
          <p:cNvPr id="3" name="Espace réservé du contenu 2">
            <a:extLst>
              <a:ext uri="{FF2B5EF4-FFF2-40B4-BE49-F238E27FC236}">
                <a16:creationId xmlns:a16="http://schemas.microsoft.com/office/drawing/2014/main" id="{C7737AE0-EFB0-440C-8465-EE16D0D97BE3}"/>
              </a:ext>
            </a:extLst>
          </p:cNvPr>
          <p:cNvSpPr>
            <a:spLocks noGrp="1"/>
          </p:cNvSpPr>
          <p:nvPr>
            <p:ph idx="1"/>
          </p:nvPr>
        </p:nvSpPr>
        <p:spPr>
          <a:xfrm>
            <a:off x="1451579" y="2043954"/>
            <a:ext cx="9603275" cy="3450613"/>
          </a:xfrm>
        </p:spPr>
        <p:txBody>
          <a:bodyPr>
            <a:normAutofit/>
          </a:bodyPr>
          <a:lstStyle/>
          <a:p>
            <a:pPr marL="0" indent="0" algn="just">
              <a:buNone/>
            </a:pPr>
            <a:r>
              <a:rPr lang="fr-FR" b="1" dirty="0"/>
              <a:t>Le principe de faveur </a:t>
            </a:r>
            <a:r>
              <a:rPr lang="fr-FR" dirty="0"/>
              <a:t>: la norme inférieure devait être au moins égale ou plus favorable au salarié que la norme supérieure. </a:t>
            </a:r>
          </a:p>
          <a:p>
            <a:pPr algn="just"/>
            <a:r>
              <a:rPr lang="fr-FR" dirty="0"/>
              <a:t>Partons dans l’imaginaire et posons que selon le principe de faveur, si la loi offrait une prime de 4000€ aux salariés qui travaillent en août, un accord de branche ne pourrait la supprimer, un accord d’entreprise ne pourrait limiter cette prime à 2 000 € et l’employeur ne pourrait décider de la soumettre à de nouvelles exigences.</a:t>
            </a:r>
          </a:p>
          <a:p>
            <a:pPr marL="0" indent="0">
              <a:buNone/>
            </a:pPr>
            <a:endParaRPr lang="fr-FR" dirty="0"/>
          </a:p>
        </p:txBody>
      </p:sp>
    </p:spTree>
    <p:extLst>
      <p:ext uri="{BB962C8B-B14F-4D97-AF65-F5344CB8AC3E}">
        <p14:creationId xmlns:p14="http://schemas.microsoft.com/office/powerpoint/2010/main" val="3792031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67EDE6CA-E07F-4EAD-9A68-ED97C47781A5}"/>
              </a:ext>
            </a:extLst>
          </p:cNvPr>
          <p:cNvSpPr>
            <a:spLocks noGrp="1"/>
          </p:cNvSpPr>
          <p:nvPr>
            <p:ph type="title"/>
          </p:nvPr>
        </p:nvSpPr>
        <p:spPr/>
        <p:txBody>
          <a:bodyPr/>
          <a:lstStyle/>
          <a:p>
            <a:r>
              <a:rPr lang="fr-FR" dirty="0"/>
              <a:t>Les apports de la loi travail</a:t>
            </a:r>
          </a:p>
        </p:txBody>
      </p:sp>
      <p:sp>
        <p:nvSpPr>
          <p:cNvPr id="3" name="Espace réservé du contenu 2">
            <a:extLst>
              <a:ext uri="{FF2B5EF4-FFF2-40B4-BE49-F238E27FC236}">
                <a16:creationId xmlns:a16="http://schemas.microsoft.com/office/drawing/2014/main" id="{E60B8D1D-69EC-4469-8A69-040A930FB5FD}"/>
              </a:ext>
            </a:extLst>
          </p:cNvPr>
          <p:cNvSpPr>
            <a:spLocks noGrp="1"/>
          </p:cNvSpPr>
          <p:nvPr>
            <p:ph sz="half" idx="1"/>
          </p:nvPr>
        </p:nvSpPr>
        <p:spPr>
          <a:xfrm>
            <a:off x="1447331" y="2010878"/>
            <a:ext cx="4645152" cy="4042233"/>
          </a:xfrm>
        </p:spPr>
        <p:txBody>
          <a:bodyPr>
            <a:normAutofit fontScale="62500" lnSpcReduction="20000"/>
          </a:bodyPr>
          <a:lstStyle/>
          <a:p>
            <a:pPr algn="just"/>
            <a:r>
              <a:rPr lang="fr-FR" sz="3200" dirty="0"/>
              <a:t>Le principe est simple mais il a été malmené ces dernières années. </a:t>
            </a:r>
          </a:p>
          <a:p>
            <a:pPr marL="0" indent="0" algn="just">
              <a:buNone/>
            </a:pPr>
            <a:r>
              <a:rPr lang="fr-FR" sz="3200" b="1" dirty="0">
                <a:sym typeface="Wingdings 2" panose="05020102010507070707" pitchFamily="18" charset="2"/>
              </a:rPr>
              <a:t> </a:t>
            </a:r>
            <a:r>
              <a:rPr lang="fr-FR" sz="3200" b="1" dirty="0"/>
              <a:t>la loi Travail (8 août 2016) et les ordonnances Macron (22 décembre 2017)</a:t>
            </a:r>
            <a:r>
              <a:rPr lang="fr-FR" sz="3200" dirty="0"/>
              <a:t>, </a:t>
            </a:r>
          </a:p>
          <a:p>
            <a:pPr algn="just"/>
            <a:r>
              <a:rPr lang="fr-FR" sz="3200" dirty="0"/>
              <a:t>Le premier, le «</a:t>
            </a:r>
            <a:r>
              <a:rPr lang="fr-FR" sz="3200" b="1" dirty="0"/>
              <a:t>principe de proximité</a:t>
            </a:r>
            <a:r>
              <a:rPr lang="fr-FR" sz="3200" dirty="0"/>
              <a:t>», permet à un accord d’entreprise de déroger à un accord de branche, sauf sur certains sujets (l’accord ou la convention de branche sont verrouillés).</a:t>
            </a:r>
          </a:p>
          <a:p>
            <a:endParaRPr lang="fr-FR" dirty="0"/>
          </a:p>
        </p:txBody>
      </p:sp>
      <p:sp>
        <p:nvSpPr>
          <p:cNvPr id="5" name="Espace réservé du contenu 4">
            <a:extLst>
              <a:ext uri="{FF2B5EF4-FFF2-40B4-BE49-F238E27FC236}">
                <a16:creationId xmlns:a16="http://schemas.microsoft.com/office/drawing/2014/main" id="{EAA4B8E1-994F-4CE6-92F4-14227E075569}"/>
              </a:ext>
            </a:extLst>
          </p:cNvPr>
          <p:cNvSpPr>
            <a:spLocks noGrp="1"/>
          </p:cNvSpPr>
          <p:nvPr>
            <p:ph sz="half" idx="2"/>
          </p:nvPr>
        </p:nvSpPr>
        <p:spPr>
          <a:xfrm>
            <a:off x="6413770" y="2017343"/>
            <a:ext cx="4914629" cy="4042232"/>
          </a:xfrm>
        </p:spPr>
        <p:txBody>
          <a:bodyPr>
            <a:normAutofit fontScale="62500" lnSpcReduction="20000"/>
          </a:bodyPr>
          <a:lstStyle/>
          <a:p>
            <a:pPr algn="just"/>
            <a:r>
              <a:rPr lang="fr-FR" sz="2300" dirty="0"/>
              <a:t>La loi Travail consacre par ailleurs la primauté de l’accord d’entreprise sur l’accord de branche </a:t>
            </a:r>
            <a:r>
              <a:rPr lang="fr-FR" sz="2300" b="1" dirty="0"/>
              <a:t>à l’exception de 13 domaines</a:t>
            </a:r>
            <a:r>
              <a:rPr lang="fr-FR" sz="2300" dirty="0"/>
              <a:t> sur lesquels les accords d’entreprise ne peuvent déroger dans un sens moins favorable à l’accord de branche :</a:t>
            </a:r>
          </a:p>
          <a:p>
            <a:pPr lvl="0" algn="just"/>
            <a:r>
              <a:rPr lang="fr-FR" sz="2300" dirty="0">
                <a:solidFill>
                  <a:srgbClr val="FF0000"/>
                </a:solidFill>
              </a:rPr>
              <a:t>salaires minimas,</a:t>
            </a:r>
          </a:p>
          <a:p>
            <a:pPr lvl="0" algn="just"/>
            <a:r>
              <a:rPr lang="fr-FR" sz="2300" dirty="0">
                <a:solidFill>
                  <a:srgbClr val="FF0000"/>
                </a:solidFill>
              </a:rPr>
              <a:t>classification,</a:t>
            </a:r>
          </a:p>
          <a:p>
            <a:pPr lvl="0" algn="just"/>
            <a:r>
              <a:rPr lang="fr-FR" sz="2300" dirty="0">
                <a:solidFill>
                  <a:srgbClr val="FF0000"/>
                </a:solidFill>
              </a:rPr>
              <a:t>prévoyance,</a:t>
            </a:r>
          </a:p>
          <a:p>
            <a:pPr lvl="0" algn="just"/>
            <a:r>
              <a:rPr lang="fr-FR" sz="2300" dirty="0">
                <a:solidFill>
                  <a:srgbClr val="FF0000"/>
                </a:solidFill>
              </a:rPr>
              <a:t>mutualisation de la formation professionnelle,</a:t>
            </a:r>
          </a:p>
          <a:p>
            <a:pPr lvl="0" algn="just"/>
            <a:r>
              <a:rPr lang="fr-FR" sz="2300" dirty="0">
                <a:solidFill>
                  <a:srgbClr val="FF0000"/>
                </a:solidFill>
              </a:rPr>
              <a:t>égalité professionnelle, </a:t>
            </a:r>
          </a:p>
          <a:p>
            <a:pPr lvl="0" algn="just"/>
            <a:r>
              <a:rPr lang="fr-FR" sz="2300" dirty="0">
                <a:solidFill>
                  <a:srgbClr val="FF0000"/>
                </a:solidFill>
              </a:rPr>
              <a:t>prévention de la pénibilité?</a:t>
            </a:r>
          </a:p>
          <a:p>
            <a:pPr lvl="0"/>
            <a:r>
              <a:rPr lang="fr-FR" sz="2300" dirty="0">
                <a:solidFill>
                  <a:srgbClr val="FF0000"/>
                </a:solidFill>
              </a:rPr>
              <a:t>Période d’essai…</a:t>
            </a:r>
            <a:br>
              <a:rPr lang="fr-FR" sz="2300" dirty="0"/>
            </a:br>
            <a:endParaRPr lang="fr-FR" sz="2300" dirty="0"/>
          </a:p>
          <a:p>
            <a:endParaRPr lang="fr-FR" dirty="0"/>
          </a:p>
        </p:txBody>
      </p:sp>
    </p:spTree>
    <p:extLst>
      <p:ext uri="{BB962C8B-B14F-4D97-AF65-F5344CB8AC3E}">
        <p14:creationId xmlns:p14="http://schemas.microsoft.com/office/powerpoint/2010/main" val="1269503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3" end="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5" end="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6" end="6"/>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B32C121-E0C2-411A-BF83-CC75F630A3ED}"/>
              </a:ext>
            </a:extLst>
          </p:cNvPr>
          <p:cNvSpPr>
            <a:spLocks noGrp="1"/>
          </p:cNvSpPr>
          <p:nvPr>
            <p:ph type="title"/>
          </p:nvPr>
        </p:nvSpPr>
        <p:spPr/>
        <p:txBody>
          <a:bodyPr/>
          <a:lstStyle/>
          <a:p>
            <a:r>
              <a:rPr lang="fr-FR" dirty="0"/>
              <a:t>Une image qui évolue positivement</a:t>
            </a:r>
          </a:p>
        </p:txBody>
      </p:sp>
      <p:sp>
        <p:nvSpPr>
          <p:cNvPr id="3" name="Espace réservé du contenu 2">
            <a:extLst>
              <a:ext uri="{FF2B5EF4-FFF2-40B4-BE49-F238E27FC236}">
                <a16:creationId xmlns:a16="http://schemas.microsoft.com/office/drawing/2014/main" id="{A14C8F42-3262-43B2-9D7E-AD72B72E91B1}"/>
              </a:ext>
            </a:extLst>
          </p:cNvPr>
          <p:cNvSpPr>
            <a:spLocks noGrp="1"/>
          </p:cNvSpPr>
          <p:nvPr>
            <p:ph idx="1"/>
          </p:nvPr>
        </p:nvSpPr>
        <p:spPr>
          <a:xfrm>
            <a:off x="783167" y="2007266"/>
            <a:ext cx="10625666" cy="4622134"/>
          </a:xfrm>
        </p:spPr>
        <p:txBody>
          <a:bodyPr>
            <a:normAutofit fontScale="62500" lnSpcReduction="20000"/>
          </a:bodyPr>
          <a:lstStyle/>
          <a:p>
            <a:pPr algn="just">
              <a:lnSpc>
                <a:spcPct val="170000"/>
              </a:lnSpc>
            </a:pPr>
            <a:r>
              <a:rPr lang="fr-FR" sz="2600" dirty="0"/>
              <a:t>À partir </a:t>
            </a:r>
            <a:r>
              <a:rPr lang="fr-FR" sz="2600" u="sng" dirty="0"/>
              <a:t>du </a:t>
            </a:r>
            <a:r>
              <a:rPr lang="fr-FR" sz="2600" b="1" u="sng" dirty="0"/>
              <a:t>XVIIe siècle</a:t>
            </a:r>
            <a:r>
              <a:rPr lang="fr-FR" sz="2600" dirty="0"/>
              <a:t>, le travail est apparu comme </a:t>
            </a:r>
            <a:r>
              <a:rPr lang="fr-FR" sz="2600" b="1" dirty="0"/>
              <a:t>une source de revenus puis d’activités productives. </a:t>
            </a:r>
          </a:p>
          <a:p>
            <a:pPr algn="just">
              <a:lnSpc>
                <a:spcPct val="170000"/>
              </a:lnSpc>
            </a:pPr>
            <a:r>
              <a:rPr lang="fr-FR" sz="2600" dirty="0"/>
              <a:t>Au </a:t>
            </a:r>
            <a:r>
              <a:rPr lang="fr-FR" sz="2600" b="1" dirty="0"/>
              <a:t>milieu du </a:t>
            </a:r>
            <a:r>
              <a:rPr lang="fr-FR" sz="2600" b="1" u="sng" dirty="0"/>
              <a:t>XVIIIe siècle </a:t>
            </a:r>
            <a:r>
              <a:rPr lang="fr-FR" sz="2600" u="sng" dirty="0"/>
              <a:t>Diderot et D’Alembert </a:t>
            </a:r>
            <a:r>
              <a:rPr lang="fr-FR" sz="2600" dirty="0"/>
              <a:t>le définissaient dans l’Encyclopédie comme étant une « </a:t>
            </a:r>
            <a:r>
              <a:rPr lang="fr-FR" sz="2600" b="1" i="1" dirty="0"/>
              <a:t>occupation journalière à laquelle l’homme est condamné par son besoin, et à laquelle il doit en même temps sa santé, sa subsistance, sa sérénité, son bon sens et sa vertu peut-être </a:t>
            </a:r>
            <a:r>
              <a:rPr lang="fr-FR" sz="2600" dirty="0"/>
              <a:t>».</a:t>
            </a:r>
          </a:p>
          <a:p>
            <a:pPr marL="0" indent="0" algn="just">
              <a:buNone/>
            </a:pPr>
            <a:endParaRPr lang="fr-FR" sz="2600" dirty="0"/>
          </a:p>
          <a:p>
            <a:pPr marL="0" indent="0" algn="ctr">
              <a:buNone/>
            </a:pPr>
            <a:r>
              <a:rPr lang="fr-FR" sz="2600" dirty="0">
                <a:sym typeface="Wingdings 2" panose="05020102010507070707" pitchFamily="18" charset="2"/>
              </a:rPr>
              <a:t> </a:t>
            </a:r>
            <a:r>
              <a:rPr lang="fr-FR" sz="2600" u="sng" dirty="0"/>
              <a:t>Le mot travail prit ensuite, </a:t>
            </a:r>
            <a:r>
              <a:rPr lang="fr-FR" sz="2600" b="1" u="sng" dirty="0"/>
              <a:t>au XIXe siècle</a:t>
            </a:r>
            <a:r>
              <a:rPr lang="fr-FR" sz="2600" u="sng" dirty="0"/>
              <a:t>, une acception positive.</a:t>
            </a:r>
          </a:p>
          <a:p>
            <a:pPr algn="just"/>
            <a:r>
              <a:rPr lang="fr-FR" sz="2600" dirty="0"/>
              <a:t>Il fut perçu comme un </a:t>
            </a:r>
            <a:r>
              <a:rPr lang="fr-FR" sz="2600" u="sng" dirty="0"/>
              <a:t>acte de création et d’expression de l’intelligence humaine</a:t>
            </a:r>
            <a:r>
              <a:rPr lang="fr-FR" sz="2600" dirty="0"/>
              <a:t>, source d’épanouissement individuel et outil majeur de civilisation.</a:t>
            </a:r>
          </a:p>
          <a:p>
            <a:pPr algn="just"/>
            <a:r>
              <a:rPr lang="fr-FR" sz="2600" dirty="0"/>
              <a:t>Il est aujourd’hui une </a:t>
            </a:r>
            <a:r>
              <a:rPr lang="fr-FR" sz="2600" u="sng" dirty="0"/>
              <a:t>façon de s’identifier et d’être identifié</a:t>
            </a:r>
            <a:r>
              <a:rPr lang="fr-FR" sz="2600" dirty="0"/>
              <a:t>. Les Français sont de tous les Européens ceux qui attachent la plus grande importance au travail. 70 % d’entre eux considèrent qu’il est très important contre 40 % pour les Britanniques.</a:t>
            </a:r>
          </a:p>
          <a:p>
            <a:pPr marL="0" indent="0" algn="just">
              <a:buNone/>
            </a:pPr>
            <a:br>
              <a:rPr lang="fr-FR" dirty="0"/>
            </a:br>
            <a:endParaRPr lang="fr-FR" dirty="0"/>
          </a:p>
          <a:p>
            <a:endParaRPr lang="fr-FR" dirty="0"/>
          </a:p>
        </p:txBody>
      </p:sp>
    </p:spTree>
    <p:extLst>
      <p:ext uri="{BB962C8B-B14F-4D97-AF65-F5344CB8AC3E}">
        <p14:creationId xmlns:p14="http://schemas.microsoft.com/office/powerpoint/2010/main" val="3193869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6DFFD31-50EE-43BA-8528-520D96D4422A}"/>
              </a:ext>
            </a:extLst>
          </p:cNvPr>
          <p:cNvSpPr>
            <a:spLocks noGrp="1"/>
          </p:cNvSpPr>
          <p:nvPr>
            <p:ph type="title"/>
          </p:nvPr>
        </p:nvSpPr>
        <p:spPr>
          <a:xfrm>
            <a:off x="804333" y="804519"/>
            <a:ext cx="10871200" cy="1049235"/>
          </a:xfrm>
        </p:spPr>
        <p:txBody>
          <a:bodyPr>
            <a:normAutofit fontScale="90000"/>
          </a:bodyPr>
          <a:lstStyle/>
          <a:p>
            <a:pPr algn="ctr"/>
            <a:r>
              <a:rPr lang="fr-FR" dirty="0"/>
              <a:t>Loi travail ou ordonnances macron 2017 : changement majeur du droit du travail depuis 30 ans</a:t>
            </a:r>
          </a:p>
        </p:txBody>
      </p:sp>
      <p:pic>
        <p:nvPicPr>
          <p:cNvPr id="6" name="La loi travail expliquée en patates">
            <a:hlinkClick r:id="" action="ppaction://media"/>
            <a:extLst>
              <a:ext uri="{FF2B5EF4-FFF2-40B4-BE49-F238E27FC236}">
                <a16:creationId xmlns:a16="http://schemas.microsoft.com/office/drawing/2014/main" id="{3701AA2B-22E0-435C-99ED-00E02C5689D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18918" y="1931458"/>
            <a:ext cx="8758041" cy="4926541"/>
          </a:xfrm>
        </p:spPr>
      </p:pic>
    </p:spTree>
    <p:extLst>
      <p:ext uri="{BB962C8B-B14F-4D97-AF65-F5344CB8AC3E}">
        <p14:creationId xmlns:p14="http://schemas.microsoft.com/office/powerpoint/2010/main" val="929993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958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BA54C9A4-E5C9-463F-AAA5-89FEEF9F33F7}"/>
              </a:ext>
            </a:extLst>
          </p:cNvPr>
          <p:cNvSpPr>
            <a:spLocks noGrp="1"/>
          </p:cNvSpPr>
          <p:nvPr>
            <p:ph type="title"/>
          </p:nvPr>
        </p:nvSpPr>
        <p:spPr/>
        <p:txBody>
          <a:bodyPr/>
          <a:lstStyle/>
          <a:p>
            <a:pPr algn="ctr"/>
            <a:r>
              <a:rPr lang="fr-FR" dirty="0"/>
              <a:t>FIN</a:t>
            </a:r>
          </a:p>
        </p:txBody>
      </p:sp>
      <p:sp>
        <p:nvSpPr>
          <p:cNvPr id="6" name="Espace réservé du contenu 5">
            <a:extLst>
              <a:ext uri="{FF2B5EF4-FFF2-40B4-BE49-F238E27FC236}">
                <a16:creationId xmlns:a16="http://schemas.microsoft.com/office/drawing/2014/main" id="{09E7A561-57F4-4658-B9B9-2785F6694E2D}"/>
              </a:ext>
            </a:extLst>
          </p:cNvPr>
          <p:cNvSpPr>
            <a:spLocks noGrp="1"/>
          </p:cNvSpPr>
          <p:nvPr>
            <p:ph idx="1"/>
          </p:nvPr>
        </p:nvSpPr>
        <p:spPr/>
        <p:txBody>
          <a:bodyPr/>
          <a:lstStyle/>
          <a:p>
            <a:endParaRPr lang="fr-FR" dirty="0"/>
          </a:p>
        </p:txBody>
      </p:sp>
    </p:spTree>
    <p:extLst>
      <p:ext uri="{BB962C8B-B14F-4D97-AF65-F5344CB8AC3E}">
        <p14:creationId xmlns:p14="http://schemas.microsoft.com/office/powerpoint/2010/main" val="376953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237AFA6-8B91-4756-B235-9107B6C9F721}"/>
              </a:ext>
            </a:extLst>
          </p:cNvPr>
          <p:cNvSpPr>
            <a:spLocks noGrp="1"/>
          </p:cNvSpPr>
          <p:nvPr>
            <p:ph type="title"/>
          </p:nvPr>
        </p:nvSpPr>
        <p:spPr/>
        <p:txBody>
          <a:bodyPr/>
          <a:lstStyle/>
          <a:p>
            <a:r>
              <a:rPr lang="fr-FR" dirty="0"/>
              <a:t>Définition du droit du travail</a:t>
            </a:r>
          </a:p>
        </p:txBody>
      </p:sp>
      <p:sp>
        <p:nvSpPr>
          <p:cNvPr id="3" name="Espace réservé du contenu 2">
            <a:extLst>
              <a:ext uri="{FF2B5EF4-FFF2-40B4-BE49-F238E27FC236}">
                <a16:creationId xmlns:a16="http://schemas.microsoft.com/office/drawing/2014/main" id="{1A348428-5D59-43EA-8BF5-CC7F3ACBCE76}"/>
              </a:ext>
            </a:extLst>
          </p:cNvPr>
          <p:cNvSpPr>
            <a:spLocks noGrp="1"/>
          </p:cNvSpPr>
          <p:nvPr>
            <p:ph idx="1"/>
          </p:nvPr>
        </p:nvSpPr>
        <p:spPr/>
        <p:txBody>
          <a:bodyPr/>
          <a:lstStyle/>
          <a:p>
            <a:r>
              <a:rPr lang="fr-FR" b="1" u="sng" dirty="0"/>
              <a:t>Mais alors, qu’est le droit du travail </a:t>
            </a:r>
            <a:r>
              <a:rPr lang="fr-FR" dirty="0"/>
              <a:t>?</a:t>
            </a:r>
          </a:p>
          <a:p>
            <a:pPr marL="0" indent="0" algn="just">
              <a:buNone/>
            </a:pPr>
            <a:r>
              <a:rPr lang="fr-FR" dirty="0"/>
              <a:t>Le droit du travail est l’ensemble des règles juridiques applicables aux relations individuelles et collectives qui naissent entre les employeurs privés et ceux qui travaillent sous leur subordination en contrepartie d’une rémunération appelée salaire. </a:t>
            </a:r>
          </a:p>
        </p:txBody>
      </p:sp>
    </p:spTree>
    <p:extLst>
      <p:ext uri="{BB962C8B-B14F-4D97-AF65-F5344CB8AC3E}">
        <p14:creationId xmlns:p14="http://schemas.microsoft.com/office/powerpoint/2010/main" val="797664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0D0B83-4D86-425F-9B30-81B6BDE4129B}"/>
              </a:ext>
            </a:extLst>
          </p:cNvPr>
          <p:cNvSpPr>
            <a:spLocks noGrp="1"/>
          </p:cNvSpPr>
          <p:nvPr>
            <p:ph type="title"/>
          </p:nvPr>
        </p:nvSpPr>
        <p:spPr/>
        <p:txBody>
          <a:bodyPr/>
          <a:lstStyle/>
          <a:p>
            <a:r>
              <a:rPr lang="fr-FR" dirty="0"/>
              <a:t>Caractéristiques du droit du travail</a:t>
            </a:r>
          </a:p>
        </p:txBody>
      </p:sp>
      <p:sp>
        <p:nvSpPr>
          <p:cNvPr id="3" name="Espace réservé du contenu 2">
            <a:extLst>
              <a:ext uri="{FF2B5EF4-FFF2-40B4-BE49-F238E27FC236}">
                <a16:creationId xmlns:a16="http://schemas.microsoft.com/office/drawing/2014/main" id="{29003DA9-E82E-482F-811A-FB28C89642C0}"/>
              </a:ext>
            </a:extLst>
          </p:cNvPr>
          <p:cNvSpPr>
            <a:spLocks noGrp="1"/>
          </p:cNvSpPr>
          <p:nvPr>
            <p:ph idx="1"/>
          </p:nvPr>
        </p:nvSpPr>
        <p:spPr/>
        <p:txBody>
          <a:bodyPr>
            <a:normAutofit/>
          </a:bodyPr>
          <a:lstStyle/>
          <a:p>
            <a:pPr algn="just"/>
            <a:r>
              <a:rPr lang="fr-FR" dirty="0"/>
              <a:t>Il ne concerne pas toutes les activités humaines : il ne saisit que les relations de travail pour le compte </a:t>
            </a:r>
            <a:r>
              <a:rPr lang="fr-FR" u="sng" dirty="0"/>
              <a:t>d’une entreprise privée</a:t>
            </a:r>
            <a:r>
              <a:rPr lang="fr-FR" dirty="0"/>
              <a:t>. </a:t>
            </a:r>
          </a:p>
          <a:p>
            <a:pPr algn="just"/>
            <a:r>
              <a:rPr lang="fr-FR" dirty="0"/>
              <a:t>Les personnels du secteur public ne sont donc, par principe, </a:t>
            </a:r>
            <a:r>
              <a:rPr lang="fr-FR" u="sng" dirty="0"/>
              <a:t>pas soumis au droit du travail</a:t>
            </a:r>
            <a:r>
              <a:rPr lang="fr-FR" dirty="0"/>
              <a:t>, leur situation est régie par un statut et non par un contrat de travail conclu avec leur employeur. Leur statut spécifique est celui de la fonction publique. Toutefois cette règle d’exclusion comporte quelques exceptions.</a:t>
            </a:r>
          </a:p>
          <a:p>
            <a:pPr algn="just"/>
            <a:r>
              <a:rPr lang="fr-FR" dirty="0"/>
              <a:t>Le travail soumis au droit du travail est un </a:t>
            </a:r>
            <a:r>
              <a:rPr lang="fr-FR" u="sng" dirty="0"/>
              <a:t>travail dépendant ou un travail qui est exercé dans un état de subordination</a:t>
            </a:r>
            <a:r>
              <a:rPr lang="fr-FR" dirty="0"/>
              <a:t>.</a:t>
            </a:r>
          </a:p>
          <a:p>
            <a:endParaRPr lang="fr-FR" dirty="0"/>
          </a:p>
          <a:p>
            <a:endParaRPr lang="fr-FR" dirty="0"/>
          </a:p>
          <a:p>
            <a:endParaRPr lang="fr-FR" dirty="0"/>
          </a:p>
        </p:txBody>
      </p:sp>
      <p:sp>
        <p:nvSpPr>
          <p:cNvPr id="5" name="ZoneTexte 4">
            <a:extLst>
              <a:ext uri="{FF2B5EF4-FFF2-40B4-BE49-F238E27FC236}">
                <a16:creationId xmlns:a16="http://schemas.microsoft.com/office/drawing/2014/main" id="{96EE2502-9C2F-4DEB-BBC4-4BC8985C98FE}"/>
              </a:ext>
            </a:extLst>
          </p:cNvPr>
          <p:cNvSpPr txBox="1"/>
          <p:nvPr/>
        </p:nvSpPr>
        <p:spPr>
          <a:xfrm>
            <a:off x="5353565" y="5215466"/>
            <a:ext cx="1799302" cy="646331"/>
          </a:xfrm>
          <a:prstGeom prst="rect">
            <a:avLst/>
          </a:prstGeom>
          <a:noFill/>
        </p:spPr>
        <p:txBody>
          <a:bodyPr wrap="square" rtlCol="0">
            <a:spAutoFit/>
          </a:bodyPr>
          <a:lstStyle/>
          <a:p>
            <a:r>
              <a:rPr lang="fr-FR" dirty="0">
                <a:solidFill>
                  <a:srgbClr val="FF0000"/>
                </a:solidFill>
              </a:rPr>
              <a:t>29,6 millions d’actifs</a:t>
            </a:r>
          </a:p>
        </p:txBody>
      </p:sp>
      <p:sp>
        <p:nvSpPr>
          <p:cNvPr id="6" name="ZoneTexte 5">
            <a:extLst>
              <a:ext uri="{FF2B5EF4-FFF2-40B4-BE49-F238E27FC236}">
                <a16:creationId xmlns:a16="http://schemas.microsoft.com/office/drawing/2014/main" id="{692F1058-DD96-46F1-8636-B3B348AB2718}"/>
              </a:ext>
            </a:extLst>
          </p:cNvPr>
          <p:cNvSpPr txBox="1"/>
          <p:nvPr/>
        </p:nvSpPr>
        <p:spPr>
          <a:xfrm>
            <a:off x="2154561" y="5538630"/>
            <a:ext cx="2566219" cy="646331"/>
          </a:xfrm>
          <a:prstGeom prst="rect">
            <a:avLst/>
          </a:prstGeom>
          <a:noFill/>
        </p:spPr>
        <p:txBody>
          <a:bodyPr wrap="square" rtlCol="0">
            <a:spAutoFit/>
          </a:bodyPr>
          <a:lstStyle/>
          <a:p>
            <a:r>
              <a:rPr lang="fr-FR" dirty="0">
                <a:solidFill>
                  <a:srgbClr val="FF0000"/>
                </a:solidFill>
              </a:rPr>
              <a:t>5,6 millions de fonctionnaires</a:t>
            </a:r>
          </a:p>
        </p:txBody>
      </p:sp>
      <p:sp>
        <p:nvSpPr>
          <p:cNvPr id="7" name="ZoneTexte 6">
            <a:extLst>
              <a:ext uri="{FF2B5EF4-FFF2-40B4-BE49-F238E27FC236}">
                <a16:creationId xmlns:a16="http://schemas.microsoft.com/office/drawing/2014/main" id="{0ABB4BD2-D6E5-42A1-9954-2F8EE3591731}"/>
              </a:ext>
            </a:extLst>
          </p:cNvPr>
          <p:cNvSpPr txBox="1"/>
          <p:nvPr/>
        </p:nvSpPr>
        <p:spPr>
          <a:xfrm>
            <a:off x="8418436" y="5538631"/>
            <a:ext cx="1570046" cy="646331"/>
          </a:xfrm>
          <a:prstGeom prst="rect">
            <a:avLst/>
          </a:prstGeom>
          <a:noFill/>
        </p:spPr>
        <p:txBody>
          <a:bodyPr wrap="square" rtlCol="0">
            <a:spAutoFit/>
          </a:bodyPr>
          <a:lstStyle/>
          <a:p>
            <a:r>
              <a:rPr lang="fr-FR" dirty="0">
                <a:solidFill>
                  <a:srgbClr val="FF0000"/>
                </a:solidFill>
              </a:rPr>
              <a:t>19,7 millions de salariés</a:t>
            </a:r>
          </a:p>
        </p:txBody>
      </p:sp>
      <p:cxnSp>
        <p:nvCxnSpPr>
          <p:cNvPr id="9" name="Connecteur droit avec flèche 8">
            <a:extLst>
              <a:ext uri="{FF2B5EF4-FFF2-40B4-BE49-F238E27FC236}">
                <a16:creationId xmlns:a16="http://schemas.microsoft.com/office/drawing/2014/main" id="{B50139A0-5898-4140-92D0-464767A27893}"/>
              </a:ext>
            </a:extLst>
          </p:cNvPr>
          <p:cNvCxnSpPr>
            <a:stCxn id="5" idx="1"/>
          </p:cNvCxnSpPr>
          <p:nvPr/>
        </p:nvCxnSpPr>
        <p:spPr>
          <a:xfrm flipH="1">
            <a:off x="3742267" y="5538632"/>
            <a:ext cx="1611298" cy="323163"/>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cteur droit avec flèche 9">
            <a:extLst>
              <a:ext uri="{FF2B5EF4-FFF2-40B4-BE49-F238E27FC236}">
                <a16:creationId xmlns:a16="http://schemas.microsoft.com/office/drawing/2014/main" id="{1EE29952-F943-447B-8C63-DC75719CDD23}"/>
              </a:ext>
            </a:extLst>
          </p:cNvPr>
          <p:cNvCxnSpPr>
            <a:cxnSpLocks/>
          </p:cNvCxnSpPr>
          <p:nvPr/>
        </p:nvCxnSpPr>
        <p:spPr>
          <a:xfrm>
            <a:off x="6619134" y="5466345"/>
            <a:ext cx="1720533" cy="316388"/>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2578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nodeType="afterEffect">
                                  <p:stCondLst>
                                    <p:cond delay="0"/>
                                  </p:stCondLst>
                                  <p:childTnLst>
                                    <p:set>
                                      <p:cBhvr>
                                        <p:cTn id="25" dur="1" fill="hold">
                                          <p:stCondLst>
                                            <p:cond delay="0"/>
                                          </p:stCondLst>
                                        </p:cTn>
                                        <p:tgtEl>
                                          <p:spTgt spid="9"/>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4294967295"/>
          </p:nvPr>
        </p:nvSpPr>
        <p:spPr>
          <a:xfrm>
            <a:off x="409433" y="804650"/>
            <a:ext cx="10863618" cy="4449738"/>
          </a:xfrm>
        </p:spPr>
        <p:txBody>
          <a:bodyPr/>
          <a:lstStyle/>
          <a:p>
            <a:r>
              <a:rPr lang="fr-FR" sz="2800" u="sng" dirty="0"/>
              <a:t>Ses caractéristiques principales sont les suivantes </a:t>
            </a:r>
            <a:r>
              <a:rPr lang="fr-FR" dirty="0"/>
              <a:t>:</a:t>
            </a:r>
          </a:p>
          <a:p>
            <a:pPr marL="0" indent="0">
              <a:buNone/>
            </a:pPr>
            <a:endParaRPr lang="fr-FR" dirty="0"/>
          </a:p>
          <a:p>
            <a:pPr marL="0" indent="0">
              <a:buNone/>
            </a:pPr>
            <a:r>
              <a:rPr lang="fr-FR" dirty="0"/>
              <a:t>▶ il est un droit </a:t>
            </a:r>
            <a:r>
              <a:rPr lang="fr-FR" b="1" dirty="0"/>
              <a:t>récent</a:t>
            </a:r>
            <a:r>
              <a:rPr lang="fr-FR" dirty="0"/>
              <a:t> ;</a:t>
            </a:r>
          </a:p>
          <a:p>
            <a:pPr marL="0" indent="0">
              <a:buNone/>
            </a:pPr>
            <a:r>
              <a:rPr lang="fr-FR" dirty="0"/>
              <a:t>▶ il est un droit </a:t>
            </a:r>
            <a:r>
              <a:rPr lang="fr-FR" b="1" dirty="0"/>
              <a:t>étatique</a:t>
            </a:r>
            <a:r>
              <a:rPr lang="fr-FR" dirty="0"/>
              <a:t> : les pouvoirs publics imposent un ordre public social et créent par des politiques d’emploi un droit au travail ;</a:t>
            </a:r>
          </a:p>
          <a:p>
            <a:pPr marL="0" indent="0">
              <a:buNone/>
            </a:pPr>
            <a:r>
              <a:rPr lang="fr-FR" dirty="0"/>
              <a:t>▶ il est un droit </a:t>
            </a:r>
            <a:r>
              <a:rPr lang="fr-FR" b="1" dirty="0"/>
              <a:t>négocié</a:t>
            </a:r>
            <a:r>
              <a:rPr lang="fr-FR" dirty="0"/>
              <a:t> : la négociation collective est une source essentielle de ce droit et le rôle des partenaires sociaux est primordial. Les statuts collectifs se superposent au contrat individuel.</a:t>
            </a:r>
          </a:p>
          <a:p>
            <a:endParaRPr lang="fr-FR" dirty="0"/>
          </a:p>
        </p:txBody>
      </p:sp>
    </p:spTree>
    <p:extLst>
      <p:ext uri="{BB962C8B-B14F-4D97-AF65-F5344CB8AC3E}">
        <p14:creationId xmlns:p14="http://schemas.microsoft.com/office/powerpoint/2010/main" val="871535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Espace réservé du contenu 3"/>
          <p:cNvGraphicFramePr>
            <a:graphicFrameLocks noGrp="1"/>
          </p:cNvGraphicFramePr>
          <p:nvPr>
            <p:ph idx="4294967295"/>
            <p:extLst>
              <p:ext uri="{D42A27DB-BD31-4B8C-83A1-F6EECF244321}">
                <p14:modId xmlns:p14="http://schemas.microsoft.com/office/powerpoint/2010/main" val="3073795267"/>
              </p:ext>
            </p:extLst>
          </p:nvPr>
        </p:nvGraphicFramePr>
        <p:xfrm>
          <a:off x="696036" y="204527"/>
          <a:ext cx="10741025" cy="5800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ZoneTexte 1"/>
          <p:cNvSpPr txBox="1"/>
          <p:nvPr/>
        </p:nvSpPr>
        <p:spPr>
          <a:xfrm>
            <a:off x="586854" y="313899"/>
            <a:ext cx="3848668" cy="1200329"/>
          </a:xfrm>
          <a:prstGeom prst="rect">
            <a:avLst/>
          </a:prstGeom>
          <a:noFill/>
        </p:spPr>
        <p:txBody>
          <a:bodyPr wrap="square" rtlCol="0">
            <a:spAutoFit/>
          </a:bodyPr>
          <a:lstStyle/>
          <a:p>
            <a:pPr marL="342900" indent="-342900" algn="just">
              <a:buFont typeface="Wingdings" panose="05000000000000000000" pitchFamily="2" charset="2"/>
              <a:buChar char="Ø"/>
            </a:pPr>
            <a:r>
              <a:rPr lang="fr-FR" sz="2400" dirty="0"/>
              <a:t>Compromis entre deux impératifs, social et économique</a:t>
            </a:r>
            <a:endParaRPr lang="fr-FR" dirty="0"/>
          </a:p>
        </p:txBody>
      </p:sp>
    </p:spTree>
    <p:extLst>
      <p:ext uri="{BB962C8B-B14F-4D97-AF65-F5344CB8AC3E}">
        <p14:creationId xmlns:p14="http://schemas.microsoft.com/office/powerpoint/2010/main" val="2870205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2. Histoire du droit du travail</a:t>
            </a:r>
            <a:br>
              <a:rPr lang="fr-FR" dirty="0"/>
            </a:br>
            <a:endParaRPr lang="fr-FR" dirty="0"/>
          </a:p>
        </p:txBody>
      </p:sp>
      <p:sp>
        <p:nvSpPr>
          <p:cNvPr id="3" name="Espace réservé du contenu 2"/>
          <p:cNvSpPr>
            <a:spLocks noGrp="1"/>
          </p:cNvSpPr>
          <p:nvPr>
            <p:ph idx="1"/>
          </p:nvPr>
        </p:nvSpPr>
        <p:spPr>
          <a:xfrm>
            <a:off x="537179" y="1853754"/>
            <a:ext cx="11268134" cy="4098465"/>
          </a:xfrm>
        </p:spPr>
        <p:txBody>
          <a:bodyPr>
            <a:normAutofit lnSpcReduction="10000"/>
          </a:bodyPr>
          <a:lstStyle/>
          <a:p>
            <a:pPr marL="0" indent="0" algn="ctr">
              <a:buNone/>
            </a:pPr>
            <a:r>
              <a:rPr lang="fr-FR" dirty="0">
                <a:solidFill>
                  <a:srgbClr val="FF0000"/>
                </a:solidFill>
              </a:rPr>
              <a:t>Le droit du travail est un droit récent. </a:t>
            </a:r>
          </a:p>
          <a:p>
            <a:r>
              <a:rPr lang="fr-FR" dirty="0"/>
              <a:t>La première loi « sociale » a été adoptée en </a:t>
            </a:r>
            <a:r>
              <a:rPr lang="fr-FR" b="1" dirty="0"/>
              <a:t>1841</a:t>
            </a:r>
            <a:r>
              <a:rPr lang="fr-FR" dirty="0"/>
              <a:t>: limitation du travail des enfants;</a:t>
            </a:r>
          </a:p>
          <a:p>
            <a:pPr lvl="0"/>
            <a:r>
              <a:rPr lang="fr-FR" b="1" dirty="0"/>
              <a:t>1864 : </a:t>
            </a:r>
            <a:r>
              <a:rPr lang="fr-FR" dirty="0"/>
              <a:t>Une loi autorise les coalitions. La grève est désormais tolérée;</a:t>
            </a:r>
          </a:p>
          <a:p>
            <a:pPr lvl="0"/>
            <a:r>
              <a:rPr lang="fr-FR" b="1" dirty="0"/>
              <a:t>1884 : </a:t>
            </a:r>
            <a:r>
              <a:rPr lang="fr-FR" dirty="0"/>
              <a:t>La loi dite « Waldeck-Rousseau » instaure la liberté syndicale;</a:t>
            </a:r>
          </a:p>
          <a:p>
            <a:r>
              <a:rPr lang="fr-FR" b="1" dirty="0"/>
              <a:t>1906 : </a:t>
            </a:r>
            <a:r>
              <a:rPr lang="fr-FR" dirty="0"/>
              <a:t>Instauration d’un repos obligatoire hebdomadaire de 24 heures.</a:t>
            </a:r>
            <a:r>
              <a:rPr lang="fr-FR" b="1" dirty="0"/>
              <a:t> </a:t>
            </a:r>
            <a:r>
              <a:rPr lang="fr-FR" dirty="0"/>
              <a:t>Création du ministère du Travail sous le gouvernement Clemenceau;</a:t>
            </a:r>
          </a:p>
          <a:p>
            <a:r>
              <a:rPr lang="fr-FR" b="1" dirty="0"/>
              <a:t>1910 : </a:t>
            </a:r>
            <a:r>
              <a:rPr lang="fr-FR" dirty="0"/>
              <a:t>Loi instituant le Code du travail;</a:t>
            </a:r>
          </a:p>
          <a:p>
            <a:pPr fontAlgn="base"/>
            <a:r>
              <a:rPr lang="fr-FR" b="1" dirty="0"/>
              <a:t>1919 :</a:t>
            </a:r>
            <a:r>
              <a:rPr lang="fr-FR" dirty="0"/>
              <a:t> Journée de travail fixée à 8H (lendemain 1</a:t>
            </a:r>
            <a:r>
              <a:rPr lang="fr-FR" baseline="30000" dirty="0"/>
              <a:t>ière</a:t>
            </a:r>
            <a:r>
              <a:rPr lang="fr-FR" dirty="0"/>
              <a:t> guerre mondiale) / durée hebdomadaire de travail fixée à 48H .</a:t>
            </a:r>
          </a:p>
          <a:p>
            <a:pPr lvl="0"/>
            <a:endParaRPr lang="fr-FR" dirty="0"/>
          </a:p>
          <a:p>
            <a:endParaRPr lang="fr-FR" dirty="0"/>
          </a:p>
        </p:txBody>
      </p:sp>
    </p:spTree>
    <p:extLst>
      <p:ext uri="{BB962C8B-B14F-4D97-AF65-F5344CB8AC3E}">
        <p14:creationId xmlns:p14="http://schemas.microsoft.com/office/powerpoint/2010/main" val="3749934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mph" presetSubtype="0" fill="hold" nodeType="clickEffect">
                                  <p:stCondLst>
                                    <p:cond delay="0"/>
                                  </p:stCondLst>
                                  <p:childTnLst>
                                    <p:animClr clrSpc="hsl" dir="cw">
                                      <p:cBhvr override="childStyle">
                                        <p:cTn id="6" dur="500" fill="hold"/>
                                        <p:tgtEl>
                                          <p:spTgt spid="3">
                                            <p:txEl>
                                              <p:pRg st="0" end="0"/>
                                            </p:txEl>
                                          </p:spTgt>
                                        </p:tgtEl>
                                        <p:attrNameLst>
                                          <p:attrName>style.color</p:attrName>
                                        </p:attrNameLst>
                                      </p:cBhvr>
                                      <p:by>
                                        <p:hsl h="7200000" s="0" l="0"/>
                                      </p:by>
                                    </p:animClr>
                                    <p:animClr clrSpc="hsl" dir="cw">
                                      <p:cBhvr>
                                        <p:cTn id="7" dur="500" fill="hold"/>
                                        <p:tgtEl>
                                          <p:spTgt spid="3">
                                            <p:txEl>
                                              <p:pRg st="0" end="0"/>
                                            </p:txEl>
                                          </p:spTgt>
                                        </p:tgtEl>
                                        <p:attrNameLst>
                                          <p:attrName>fillcolor</p:attrName>
                                        </p:attrNameLst>
                                      </p:cBhvr>
                                      <p:by>
                                        <p:hsl h="7200000" s="0" l="0"/>
                                      </p:by>
                                    </p:animClr>
                                    <p:animClr clrSpc="hsl" dir="cw">
                                      <p:cBhvr>
                                        <p:cTn id="8" dur="500" fill="hold"/>
                                        <p:tgtEl>
                                          <p:spTgt spid="3">
                                            <p:txEl>
                                              <p:pRg st="0" end="0"/>
                                            </p:txEl>
                                          </p:spTgt>
                                        </p:tgtEl>
                                        <p:attrNameLst>
                                          <p:attrName>stroke.color</p:attrName>
                                        </p:attrNameLst>
                                      </p:cBhvr>
                                      <p:by>
                                        <p:hsl h="7200000" s="0" l="0"/>
                                      </p:by>
                                    </p:animClr>
                                    <p:set>
                                      <p:cBhvr>
                                        <p:cTn id="9" dur="500" fill="hold"/>
                                        <p:tgtEl>
                                          <p:spTgt spid="3">
                                            <p:txEl>
                                              <p:pRg st="0" end="0"/>
                                            </p:txEl>
                                          </p:spTgt>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4294967295"/>
          </p:nvPr>
        </p:nvSpPr>
        <p:spPr>
          <a:xfrm>
            <a:off x="436728" y="354842"/>
            <a:ext cx="11109444" cy="5766014"/>
          </a:xfrm>
        </p:spPr>
        <p:txBody>
          <a:bodyPr>
            <a:normAutofit fontScale="77500" lnSpcReduction="20000"/>
          </a:bodyPr>
          <a:lstStyle/>
          <a:p>
            <a:pPr algn="just" fontAlgn="base"/>
            <a:r>
              <a:rPr lang="fr-FR" b="1" cap="all" dirty="0"/>
              <a:t>1936 : </a:t>
            </a:r>
            <a:r>
              <a:rPr lang="fr-FR" dirty="0"/>
              <a:t>La victoire du Front Populaire (Léon Blum) aux élections législatives le </a:t>
            </a:r>
            <a:r>
              <a:rPr lang="fr-FR" b="1" dirty="0"/>
              <a:t>3 mai 1936, </a:t>
            </a:r>
            <a:r>
              <a:rPr lang="fr-FR" dirty="0"/>
              <a:t>entraîne une énorme croissance des effectifs de la CGT, une vague de grèves sans précédent, et surtout la signature des « Accords de Matignon » :</a:t>
            </a:r>
          </a:p>
          <a:p>
            <a:pPr marL="804863" lvl="0" indent="355600" algn="just" fontAlgn="base">
              <a:buFont typeface="Wingdings" panose="05000000000000000000" pitchFamily="2" charset="2"/>
              <a:buChar char="q"/>
            </a:pPr>
            <a:r>
              <a:rPr lang="fr-FR" dirty="0"/>
              <a:t>La semaine de travail passe de 48h à 40h sans perte de salaire</a:t>
            </a:r>
          </a:p>
          <a:p>
            <a:pPr marL="804863" lvl="0" indent="355600" algn="just" fontAlgn="base">
              <a:buFont typeface="Wingdings" panose="05000000000000000000" pitchFamily="2" charset="2"/>
              <a:buChar char="q"/>
            </a:pPr>
            <a:r>
              <a:rPr lang="fr-FR" dirty="0"/>
              <a:t>congés payés : 2 semaines</a:t>
            </a:r>
          </a:p>
          <a:p>
            <a:pPr marL="804863" lvl="0" indent="355600" algn="just" fontAlgn="base">
              <a:buFont typeface="Wingdings" panose="05000000000000000000" pitchFamily="2" charset="2"/>
              <a:buChar char="q"/>
            </a:pPr>
            <a:r>
              <a:rPr lang="fr-FR" dirty="0"/>
              <a:t>assurances sociales</a:t>
            </a:r>
          </a:p>
          <a:p>
            <a:pPr marL="804863" lvl="0" indent="355600" algn="just" fontAlgn="base">
              <a:buFont typeface="Wingdings" panose="05000000000000000000" pitchFamily="2" charset="2"/>
              <a:buChar char="q"/>
            </a:pPr>
            <a:r>
              <a:rPr lang="fr-FR" dirty="0"/>
              <a:t>conventions collectives</a:t>
            </a:r>
          </a:p>
          <a:p>
            <a:pPr marL="804863" lvl="0" indent="355600" algn="just" fontAlgn="base">
              <a:buFont typeface="Wingdings" panose="05000000000000000000" pitchFamily="2" charset="2"/>
              <a:buChar char="q"/>
            </a:pPr>
            <a:r>
              <a:rPr lang="fr-FR" dirty="0"/>
              <a:t>augmentation des salaires de 12% en moyenne</a:t>
            </a:r>
          </a:p>
          <a:p>
            <a:pPr algn="just"/>
            <a:r>
              <a:rPr lang="fr-FR" dirty="0"/>
              <a:t>La loi </a:t>
            </a:r>
            <a:r>
              <a:rPr lang="fr-FR" b="1" dirty="0"/>
              <a:t>du11 novembre 1950 </a:t>
            </a:r>
            <a:r>
              <a:rPr lang="fr-FR" dirty="0"/>
              <a:t>créa un cadre juridique nouveau pour les conventions collectives </a:t>
            </a:r>
          </a:p>
          <a:p>
            <a:pPr algn="just"/>
            <a:r>
              <a:rPr lang="fr-FR" b="1" dirty="0"/>
              <a:t>1970 : </a:t>
            </a:r>
            <a:r>
              <a:rPr lang="fr-FR" dirty="0"/>
              <a:t> un salaire minimum légal, le SMIG devenu SMIC en 1970. Loi « portant création d’un salaire minimum de croissance », le SMIC.</a:t>
            </a:r>
          </a:p>
          <a:p>
            <a:pPr algn="just"/>
            <a:r>
              <a:rPr lang="fr-FR" dirty="0"/>
              <a:t>Par la loi du </a:t>
            </a:r>
            <a:r>
              <a:rPr lang="fr-FR" b="1" dirty="0"/>
              <a:t>13 juillet 1973</a:t>
            </a:r>
            <a:r>
              <a:rPr lang="fr-FR" dirty="0"/>
              <a:t>, le législateur subordonna l’exercice du droit du licenciement à l’exigence d’un motif réel et sérieux.</a:t>
            </a:r>
          </a:p>
          <a:p>
            <a:pPr algn="just"/>
            <a:r>
              <a:rPr lang="fr-FR" dirty="0"/>
              <a:t>Créée en 1982 sur une ordonnance de François </a:t>
            </a:r>
            <a:r>
              <a:rPr lang="fr-FR" dirty="0" err="1"/>
              <a:t>Mitterand</a:t>
            </a:r>
            <a:r>
              <a:rPr lang="fr-FR" dirty="0"/>
              <a:t>, </a:t>
            </a:r>
            <a:r>
              <a:rPr lang="fr-FR" b="1" dirty="0"/>
              <a:t>la 5e semaine de congés payés, </a:t>
            </a:r>
            <a:r>
              <a:rPr lang="fr-FR" dirty="0"/>
              <a:t>aussi appelée congé supplémentaire - offre aux Français une semaine de congés additionnel en plus de leur congé principal qui est de 4 semaines.</a:t>
            </a:r>
          </a:p>
          <a:p>
            <a:pPr algn="just"/>
            <a:r>
              <a:rPr lang="fr-FR" b="1" dirty="0"/>
              <a:t>10 juillet 1987 : obligation</a:t>
            </a:r>
            <a:r>
              <a:rPr lang="fr-FR" dirty="0"/>
              <a:t> d'emploi des </a:t>
            </a:r>
            <a:r>
              <a:rPr lang="fr-FR" b="1" dirty="0"/>
              <a:t>travailleurs handicapées</a:t>
            </a:r>
            <a:r>
              <a:rPr lang="fr-FR" dirty="0"/>
              <a:t> ( OETH ).</a:t>
            </a:r>
          </a:p>
          <a:p>
            <a:pPr algn="just"/>
            <a:r>
              <a:rPr lang="fr-FR" b="1" dirty="0"/>
              <a:t>1998 : </a:t>
            </a:r>
            <a:r>
              <a:rPr lang="fr-FR" dirty="0"/>
              <a:t>Loi dite « Aubry I » sur la réduction générale de la durée du travail à </a:t>
            </a:r>
            <a:r>
              <a:rPr lang="fr-FR" u="sng" dirty="0">
                <a:hlinkClick r:id="rId2"/>
              </a:rPr>
              <a:t>35 heures</a:t>
            </a:r>
            <a:r>
              <a:rPr lang="fr-FR" dirty="0"/>
              <a:t>.</a:t>
            </a:r>
          </a:p>
          <a:p>
            <a:pPr algn="just"/>
            <a:r>
              <a:rPr lang="fr-FR" b="1" dirty="0"/>
              <a:t>La loi Travail (8 août 2016) et les ordonnances Macron (22 décembre 2017)</a:t>
            </a:r>
            <a:endParaRPr lang="fr-FR" dirty="0"/>
          </a:p>
          <a:p>
            <a:pPr marL="0" indent="0">
              <a:buNone/>
            </a:pPr>
            <a:endParaRPr lang="fr-FR" dirty="0"/>
          </a:p>
          <a:p>
            <a:pPr marL="0" indent="0">
              <a:buNone/>
            </a:pPr>
            <a:endParaRPr lang="fr-FR" dirty="0"/>
          </a:p>
        </p:txBody>
      </p:sp>
    </p:spTree>
    <p:extLst>
      <p:ext uri="{BB962C8B-B14F-4D97-AF65-F5344CB8AC3E}">
        <p14:creationId xmlns:p14="http://schemas.microsoft.com/office/powerpoint/2010/main" val="2881393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TM10001114[[fn=Galerie]]</Template>
  <TotalTime>919</TotalTime>
  <Words>2812</Words>
  <Application>Microsoft Office PowerPoint</Application>
  <PresentationFormat>Grand écran</PresentationFormat>
  <Paragraphs>206</Paragraphs>
  <Slides>31</Slides>
  <Notes>0</Notes>
  <HiddenSlides>0</HiddenSlides>
  <MMClips>1</MMClips>
  <ScaleCrop>false</ScaleCrop>
  <HeadingPairs>
    <vt:vector size="4" baseType="variant">
      <vt:variant>
        <vt:lpstr>Thème</vt:lpstr>
      </vt:variant>
      <vt:variant>
        <vt:i4>1</vt:i4>
      </vt:variant>
      <vt:variant>
        <vt:lpstr>Titres des diapositives</vt:lpstr>
      </vt:variant>
      <vt:variant>
        <vt:i4>31</vt:i4>
      </vt:variant>
    </vt:vector>
  </HeadingPairs>
  <TitlesOfParts>
    <vt:vector size="32" baseType="lpstr">
      <vt:lpstr>Gallery</vt:lpstr>
      <vt:lpstr>Droit du travail</vt:lpstr>
      <vt:lpstr>Partie 1 : Définitions et sources du droit du travail  I. Le travail n’a pas toujours eu une image positive</vt:lpstr>
      <vt:lpstr>Une image qui évolue positivement</vt:lpstr>
      <vt:lpstr>Définition du droit du travail</vt:lpstr>
      <vt:lpstr>Caractéristiques du droit du travail</vt:lpstr>
      <vt:lpstr>Présentation PowerPoint</vt:lpstr>
      <vt:lpstr>Présentation PowerPoint</vt:lpstr>
      <vt:lpstr>2. Histoire du droit du travail </vt:lpstr>
      <vt:lpstr>Présentation PowerPoint</vt:lpstr>
      <vt:lpstr>3. Notion d’employeur et de salarié  a. L’employeur </vt:lpstr>
      <vt:lpstr>b. Le salarié </vt:lpstr>
      <vt:lpstr> II. Distinguer les différentes sources du droit  du travail   1. Les sources internationales </vt:lpstr>
      <vt:lpstr>D. La hiérarchie des normes nationales et professionnelles </vt:lpstr>
      <vt:lpstr>2.  Les sources communautaires </vt:lpstr>
      <vt:lpstr>3. Les sources nationales </vt:lpstr>
      <vt:lpstr>4. Les sources professionnelles</vt:lpstr>
      <vt:lpstr>Présentation PowerPoint</vt:lpstr>
      <vt:lpstr>Présentation PowerPoint</vt:lpstr>
      <vt:lpstr>Qu’est-ce qu’une convention collective ? </vt:lpstr>
      <vt:lpstr>Conditions d’application de la convention collective</vt:lpstr>
      <vt:lpstr>Différence entre convention collective et accord collectif</vt:lpstr>
      <vt:lpstr>b. L’usage et l’engagement unilatéral </vt:lpstr>
      <vt:lpstr>Enoncé d’une problématique concernant un usage :</vt:lpstr>
      <vt:lpstr>Présentation PowerPoint</vt:lpstr>
      <vt:lpstr>C. Le règlement intérieur et le contrat de travail </vt:lpstr>
      <vt:lpstr>Mais que faire en cas de conflit ?</vt:lpstr>
      <vt:lpstr>il est fréquent que les différents acteurs de la pyramide décident à leur niveau de créer une règle sur un sujet déjà traité à un autre niveau.  Quelle est alors l’articulation entre ces différentes règles ?  </vt:lpstr>
      <vt:lpstr>Principe de faveur : </vt:lpstr>
      <vt:lpstr>Les apports de la loi travail</vt:lpstr>
      <vt:lpstr>Loi travail ou ordonnances macron 2017 : changement majeur du droit du travail depuis 30 ans</vt:lpstr>
      <vt:lpstr>FIN</vt:lpstr>
    </vt:vector>
  </TitlesOfParts>
  <Company>UCA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Droit du travail</dc:title>
  <dc:creator>Neddra CHATTI</dc:creator>
  <cp:lastModifiedBy>Neddra Chatti</cp:lastModifiedBy>
  <cp:revision>87</cp:revision>
  <dcterms:created xsi:type="dcterms:W3CDTF">2020-03-25T16:05:28Z</dcterms:created>
  <dcterms:modified xsi:type="dcterms:W3CDTF">2023-09-27T10:25:06Z</dcterms:modified>
</cp:coreProperties>
</file>

<file path=docProps/thumbnail.jpeg>
</file>